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66"/>
  </p:notesMasterIdLst>
  <p:sldIdLst>
    <p:sldId id="256" r:id="rId2"/>
    <p:sldId id="1125" r:id="rId3"/>
    <p:sldId id="1123" r:id="rId4"/>
    <p:sldId id="1119" r:id="rId5"/>
    <p:sldId id="1120" r:id="rId6"/>
    <p:sldId id="1121" r:id="rId7"/>
    <p:sldId id="926" r:id="rId8"/>
    <p:sldId id="1110" r:id="rId9"/>
    <p:sldId id="924" r:id="rId10"/>
    <p:sldId id="1099" r:id="rId11"/>
    <p:sldId id="939" r:id="rId12"/>
    <p:sldId id="954" r:id="rId13"/>
    <p:sldId id="1112" r:id="rId14"/>
    <p:sldId id="1113" r:id="rId15"/>
    <p:sldId id="1109" r:id="rId16"/>
    <p:sldId id="1111" r:id="rId17"/>
    <p:sldId id="1098" r:id="rId18"/>
    <p:sldId id="1097" r:id="rId19"/>
    <p:sldId id="1094" r:id="rId20"/>
    <p:sldId id="955" r:id="rId21"/>
    <p:sldId id="1095" r:id="rId22"/>
    <p:sldId id="1126" r:id="rId23"/>
    <p:sldId id="1114" r:id="rId24"/>
    <p:sldId id="1096" r:id="rId25"/>
    <p:sldId id="367" r:id="rId26"/>
    <p:sldId id="1101" r:id="rId27"/>
    <p:sldId id="1100" r:id="rId28"/>
    <p:sldId id="284" r:id="rId29"/>
    <p:sldId id="286" r:id="rId30"/>
    <p:sldId id="288" r:id="rId31"/>
    <p:sldId id="1093" r:id="rId32"/>
    <p:sldId id="1117" r:id="rId33"/>
    <p:sldId id="1127" r:id="rId34"/>
    <p:sldId id="415" r:id="rId35"/>
    <p:sldId id="1128" r:id="rId36"/>
    <p:sldId id="1103" r:id="rId37"/>
    <p:sldId id="1130" r:id="rId38"/>
    <p:sldId id="1129" r:id="rId39"/>
    <p:sldId id="1108" r:id="rId40"/>
    <p:sldId id="1131" r:id="rId41"/>
    <p:sldId id="441" r:id="rId42"/>
    <p:sldId id="1137" r:id="rId43"/>
    <p:sldId id="1136" r:id="rId44"/>
    <p:sldId id="1115" r:id="rId45"/>
    <p:sldId id="1102" r:id="rId46"/>
    <p:sldId id="1132" r:id="rId47"/>
    <p:sldId id="1104" r:id="rId48"/>
    <p:sldId id="1116" r:id="rId49"/>
    <p:sldId id="1105" r:id="rId50"/>
    <p:sldId id="1106" r:id="rId51"/>
    <p:sldId id="1107" r:id="rId52"/>
    <p:sldId id="445" r:id="rId53"/>
    <p:sldId id="446" r:id="rId54"/>
    <p:sldId id="1133" r:id="rId55"/>
    <p:sldId id="468" r:id="rId56"/>
    <p:sldId id="469" r:id="rId57"/>
    <p:sldId id="1134" r:id="rId58"/>
    <p:sldId id="1135" r:id="rId59"/>
    <p:sldId id="474" r:id="rId60"/>
    <p:sldId id="476" r:id="rId61"/>
    <p:sldId id="477" r:id="rId62"/>
    <p:sldId id="1140" r:id="rId63"/>
    <p:sldId id="527" r:id="rId64"/>
    <p:sldId id="447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109" d="100"/>
          <a:sy n="109" d="100"/>
        </p:scale>
        <p:origin x="521" y="5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6/1/2020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879432/what-is-the-difference-between-a-generative-and-a-discriminative-algorith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</a:rPr>
              <a:t>Move towards value 1</a:t>
            </a:r>
            <a:endParaRPr lang="zh-TW" altLang="en-US" sz="1200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218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Ribbon</a:t>
            </a:r>
            <a:r>
              <a:rPr lang="zh-CN" altLang="en-US" dirty="0">
                <a:effectLst/>
              </a:rPr>
              <a:t>丝带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302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003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provide the full proof here?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the end, Bi-GAN = Autoencoder</a:t>
            </a:r>
          </a:p>
          <a:p>
            <a:endParaRPr lang="en-US" altLang="zh-TW" dirty="0"/>
          </a:p>
          <a:p>
            <a:r>
              <a:rPr lang="en-US" altLang="zh-TW" dirty="0"/>
              <a:t>Different kind of regularization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7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https://stackoverflow.com/questions/879432/what-is-the-difference-between-a-generative-and-a-discriminative-algorithm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583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在深度生成模型中，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是非常复杂的分布，很难用简单的分布去近似。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r>
              <a:rPr lang="zh-CN" altLang="en-US" dirty="0"/>
              <a:t>的主要优点是通过一些经验性的网络结构设计使得对抗训练更</a:t>
            </a:r>
          </a:p>
          <a:p>
            <a:r>
              <a:rPr lang="zh-CN" altLang="en-US" dirty="0"/>
              <a:t>加稳定。比如，（</a:t>
            </a:r>
            <a:r>
              <a:rPr lang="en-US" altLang="zh-CN" dirty="0"/>
              <a:t>1</a:t>
            </a:r>
            <a:r>
              <a:rPr lang="zh-CN" altLang="en-US" dirty="0"/>
              <a:t>）使用代步长的卷积（在判别网络中）和微步卷积（在生成</a:t>
            </a:r>
          </a:p>
          <a:p>
            <a:r>
              <a:rPr lang="zh-CN" altLang="en-US" dirty="0"/>
              <a:t>网络中）来代替汇聚操作，以免损失信息；（</a:t>
            </a:r>
            <a:r>
              <a:rPr lang="en-US" altLang="zh-CN" dirty="0"/>
              <a:t>2</a:t>
            </a:r>
            <a:r>
              <a:rPr lang="zh-CN" altLang="en-US" dirty="0"/>
              <a:t>）使用批量归一化；（</a:t>
            </a:r>
            <a:r>
              <a:rPr lang="en-US" altLang="zh-CN" dirty="0"/>
              <a:t>3</a:t>
            </a:r>
            <a:r>
              <a:rPr lang="zh-CN" altLang="en-US" dirty="0"/>
              <a:t>）去除卷积</a:t>
            </a:r>
          </a:p>
          <a:p>
            <a:r>
              <a:rPr lang="zh-CN" altLang="en-US" dirty="0"/>
              <a:t>层之后的全连接层；（</a:t>
            </a:r>
            <a:r>
              <a:rPr lang="en-US" altLang="zh-CN" dirty="0"/>
              <a:t>4</a:t>
            </a:r>
            <a:r>
              <a:rPr lang="zh-CN" altLang="en-US" dirty="0"/>
              <a:t>）在生成网络中，除了最后一层使用</a:t>
            </a:r>
            <a:r>
              <a:rPr lang="en-US" altLang="zh-CN" dirty="0" err="1"/>
              <a:t>Tanh</a:t>
            </a:r>
            <a:r>
              <a:rPr lang="zh-CN" altLang="en-US" dirty="0"/>
              <a:t>激活函数外，</a:t>
            </a:r>
          </a:p>
          <a:p>
            <a:r>
              <a:rPr lang="zh-CN" altLang="en-US" dirty="0"/>
              <a:t>其余层都使用</a:t>
            </a:r>
            <a:r>
              <a:rPr lang="en-US" altLang="zh-CN" dirty="0" err="1"/>
              <a:t>ReLU</a:t>
            </a:r>
            <a:r>
              <a:rPr lang="zh-CN" altLang="en-US" dirty="0"/>
              <a:t>函数；（</a:t>
            </a:r>
            <a:r>
              <a:rPr lang="en-US" altLang="zh-CN" dirty="0"/>
              <a:t>5</a:t>
            </a:r>
            <a:r>
              <a:rPr lang="zh-CN" altLang="en-US" dirty="0"/>
              <a:t>）在判别网络中，都使用</a:t>
            </a:r>
            <a:r>
              <a:rPr lang="en-US" altLang="zh-CN" dirty="0" err="1"/>
              <a:t>LeakyReLU</a:t>
            </a:r>
            <a:r>
              <a:rPr lang="zh-CN" altLang="en-US" dirty="0"/>
              <a:t>激活函数。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JS</a:t>
            </a:r>
            <a:r>
              <a:rPr lang="zh-CN" altLang="en-US" dirty="0"/>
              <a:t>散度</a:t>
            </a:r>
            <a:r>
              <a:rPr lang="en-US" altLang="zh-CN" dirty="0"/>
              <a:t>D JS (p θ ∥p r ) ∈ [0,log2]</a:t>
            </a:r>
            <a:r>
              <a:rPr lang="zh-CN" altLang="en-US" dirty="0"/>
              <a:t>为有界函数，因此生成网络的目标为更多的</a:t>
            </a:r>
          </a:p>
          <a:p>
            <a:r>
              <a:rPr lang="zh-CN" altLang="en-US" dirty="0"/>
              <a:t>是受逆向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  <a:r>
              <a:rPr lang="en-US" altLang="zh-CN" dirty="0"/>
              <a:t>D KL (p θ ∥p r )</a:t>
            </a:r>
            <a:r>
              <a:rPr lang="zh-CN" altLang="en-US" dirty="0"/>
              <a:t>影响，使得生成网络更倾向于生成一些更“安全”</a:t>
            </a:r>
          </a:p>
          <a:p>
            <a:r>
              <a:rPr lang="zh-CN" altLang="en-US" dirty="0"/>
              <a:t>的样本，从而造成模型坍塌（</a:t>
            </a:r>
            <a:r>
              <a:rPr lang="en-US" altLang="zh-CN" dirty="0"/>
              <a:t>Model Collapse</a:t>
            </a:r>
            <a:r>
              <a:rPr lang="zh-CN" altLang="en-US" dirty="0"/>
              <a:t>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69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前向</a:t>
            </a:r>
            <a:r>
              <a:rPr lang="en-US" altLang="zh-CN" dirty="0"/>
              <a:t>KL</a:t>
            </a:r>
            <a:r>
              <a:rPr lang="zh-CN" altLang="en-US" dirty="0"/>
              <a:t>散度会鼓励模型分布</a:t>
            </a:r>
            <a:r>
              <a:rPr lang="en-US" altLang="zh-CN" dirty="0"/>
              <a:t>p θ (x)</a:t>
            </a:r>
            <a:r>
              <a:rPr lang="zh-CN" altLang="en-US" dirty="0"/>
              <a:t>尽可能覆盖所有真实分布</a:t>
            </a:r>
            <a:r>
              <a:rPr lang="en-US" altLang="zh-CN" dirty="0"/>
              <a:t>p r (x) &gt;0</a:t>
            </a:r>
            <a:r>
              <a:rPr lang="zh-CN" altLang="en-US" dirty="0"/>
              <a:t>的点，而不用回避</a:t>
            </a:r>
            <a:r>
              <a:rPr lang="en-US" altLang="zh-CN" dirty="0"/>
              <a:t>p r (x) ≈ 0</a:t>
            </a:r>
            <a:r>
              <a:rPr lang="zh-CN" altLang="en-US" dirty="0"/>
              <a:t>的点</a:t>
            </a:r>
            <a:endParaRPr lang="en-US" altLang="zh-CN" dirty="0"/>
          </a:p>
          <a:p>
            <a:r>
              <a:rPr lang="zh-CN" altLang="en-US" dirty="0"/>
              <a:t>逆向</a:t>
            </a:r>
            <a:r>
              <a:rPr lang="en-US" altLang="zh-CN" dirty="0"/>
              <a:t>KL</a:t>
            </a:r>
            <a:r>
              <a:rPr lang="zh-CN" altLang="en-US" dirty="0"/>
              <a:t>散度会鼓励模型分布</a:t>
            </a:r>
            <a:r>
              <a:rPr lang="en-US" altLang="zh-CN" dirty="0"/>
              <a:t>p θ (x)</a:t>
            </a:r>
            <a:r>
              <a:rPr lang="zh-CN" altLang="en-US" dirty="0"/>
              <a:t>尽可能避开所有真实分布</a:t>
            </a:r>
            <a:r>
              <a:rPr lang="en-US" altLang="zh-CN" dirty="0"/>
              <a:t>p r (x) ≈0</a:t>
            </a:r>
            <a:r>
              <a:rPr lang="zh-CN" altLang="en-US" dirty="0"/>
              <a:t>的点，而不需要考虑是否覆盖所有布</a:t>
            </a:r>
            <a:r>
              <a:rPr lang="en-US" altLang="zh-CN" dirty="0"/>
              <a:t>p r (x) &gt; 0</a:t>
            </a:r>
            <a:r>
              <a:rPr lang="zh-CN" altLang="en-US" dirty="0"/>
              <a:t>的点。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3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280025" y="5550204"/>
            <a:ext cx="4273554" cy="790860"/>
          </a:xfr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440101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5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800"/>
            <a:ext cx="109728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219153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098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800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066800"/>
            <a:ext cx="53340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BF6941-949E-4A04-9A27-6C5758225CF1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6716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-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800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87525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80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0B6702-5847-4051-BE41-FB9C649E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8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066801"/>
            <a:ext cx="10972800" cy="518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9906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>
              <a:latin typeface="+mn-ea"/>
              <a:ea typeface="+mn-ea"/>
            </a:endParaRPr>
          </a:p>
        </p:txBody>
      </p:sp>
      <p:sp>
        <p:nvSpPr>
          <p:cNvPr id="8" name="Straight Connector 27">
            <a:extLst>
              <a:ext uri="{FF2B5EF4-FFF2-40B4-BE49-F238E27FC236}">
                <a16:creationId xmlns:a16="http://schemas.microsoft.com/office/drawing/2014/main" id="{AD870F7F-1CCC-4321-970F-12B703064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1" name="Straight Connector 27">
            <a:extLst>
              <a:ext uri="{FF2B5EF4-FFF2-40B4-BE49-F238E27FC236}">
                <a16:creationId xmlns:a16="http://schemas.microsoft.com/office/drawing/2014/main" id="{29FE3D46-429A-4E9E-9769-1476E7CB9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Straight Connector 27">
            <a:extLst>
              <a:ext uri="{FF2B5EF4-FFF2-40B4-BE49-F238E27FC236}">
                <a16:creationId xmlns:a16="http://schemas.microsoft.com/office/drawing/2014/main" id="{3C8F7DCF-A2A1-4FCD-B666-1A67F8EEE61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580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28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9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11" Type="http://schemas.openxmlformats.org/officeDocument/2006/relationships/image" Target="../media/image25.png"/><Relationship Id="rId5" Type="http://schemas.openxmlformats.org/officeDocument/2006/relationships/image" Target="../media/image250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3.png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31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56.png"/><Relationship Id="rId5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mp"/><Relationship Id="rId7" Type="http://schemas.openxmlformats.org/officeDocument/2006/relationships/image" Target="../media/image52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tmp"/><Relationship Id="rId5" Type="http://schemas.openxmlformats.org/officeDocument/2006/relationships/image" Target="../media/image6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tmp"/><Relationship Id="rId5" Type="http://schemas.openxmlformats.org/officeDocument/2006/relationships/image" Target="../media/image59.tmp"/><Relationship Id="rId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tmp"/><Relationship Id="rId4" Type="http://schemas.openxmlformats.org/officeDocument/2006/relationships/image" Target="../media/image7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tmp"/><Relationship Id="rId4" Type="http://schemas.openxmlformats.org/officeDocument/2006/relationships/image" Target="../media/image6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tmp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7.jpg"/><Relationship Id="rId12" Type="http://schemas.openxmlformats.org/officeDocument/2006/relationships/image" Target="../media/image36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30.jpg"/><Relationship Id="rId11" Type="http://schemas.openxmlformats.org/officeDocument/2006/relationships/image" Target="../media/image940.png"/><Relationship Id="rId5" Type="http://schemas.openxmlformats.org/officeDocument/2006/relationships/image" Target="../media/image82.png"/><Relationship Id="rId10" Type="http://schemas.openxmlformats.org/officeDocument/2006/relationships/image" Target="../media/image930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  <a:br>
              <a:rPr lang="en-US" altLang="zh-CN" dirty="0"/>
            </a:br>
            <a:r>
              <a:rPr lang="en-US" altLang="zh-CN" dirty="0"/>
              <a:t>Deep Generative Models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BED31-9B27-42EE-841E-A06C30547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0"/>
            <a:ext cx="6014514" cy="5007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7172141" y="516659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cxnSpLocks/>
            <a:stCxn id="8" idx="0"/>
            <a:endCxn id="11" idx="2"/>
          </p:cNvCxnSpPr>
          <p:nvPr/>
        </p:nvCxnSpPr>
        <p:spPr>
          <a:xfrm flipV="1">
            <a:off x="7591486" y="4288484"/>
            <a:ext cx="0" cy="878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343773" y="3826819"/>
            <a:ext cx="2495427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704919" y="51366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cxnSpLocks/>
            <a:stCxn id="20" idx="0"/>
            <a:endCxn id="22" idx="2"/>
          </p:cNvCxnSpPr>
          <p:nvPr/>
        </p:nvCxnSpPr>
        <p:spPr>
          <a:xfrm flipV="1">
            <a:off x="5143500" y="4288484"/>
            <a:ext cx="0" cy="848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191000" y="3826819"/>
            <a:ext cx="1905000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1C35A9-F2FD-4A2A-B222-56CC6DACF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82" y="1982275"/>
            <a:ext cx="2661627" cy="103417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E90DE7-87D3-4BFC-96E0-4CDDEC2E8CBD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5143501" y="3016446"/>
            <a:ext cx="1769395" cy="81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pPr lvl="1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dirty="0"/>
              <a:t>∗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dirty="0"/>
              <a:t>∗ )</a:t>
            </a:r>
            <a:r>
              <a:rPr lang="zh-CN" altLang="en-US" dirty="0"/>
              <a:t>的情况下，估计更好的分布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变分自编码器</a:t>
            </a:r>
            <a:r>
              <a:rPr lang="en-US" altLang="zh-CN"/>
              <a:t>(VAE)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1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2801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cxnSp>
        <p:nvCxnSpPr>
          <p:cNvPr id="8" name="直接连接符 7"/>
          <p:cNvCxnSpPr>
            <a:cxnSpLocks/>
            <a:stCxn id="6" idx="1"/>
          </p:cNvCxnSpPr>
          <p:nvPr/>
        </p:nvCxnSpPr>
        <p:spPr>
          <a:xfrm flipH="1">
            <a:off x="2285999" y="2090410"/>
            <a:ext cx="4876802" cy="50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48694" y="2352020"/>
            <a:ext cx="1337305" cy="4572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4" y="2133601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3742-D20C-4B24-A52D-3BCA0F69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C1654-7ADA-4B72-868B-82AEFD839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73EF7-9796-407E-AA43-C11988A23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371600"/>
            <a:ext cx="2106441" cy="419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55DE9-2597-42D4-B409-F99834B11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1866911"/>
            <a:ext cx="1469610" cy="1017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327D3C-CB9C-426A-A335-5F332AE05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191001"/>
            <a:ext cx="4295768" cy="17145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244F5B-767A-4E30-9085-97C558318030}"/>
              </a:ext>
            </a:extLst>
          </p:cNvPr>
          <p:cNvSpPr/>
          <p:nvPr/>
        </p:nvSpPr>
        <p:spPr>
          <a:xfrm>
            <a:off x="6079835" y="5122238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41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0AD07-843F-4D74-B14E-D0BA739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5D81-8E52-404B-B5AE-DA3D0877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先验分布</a:t>
            </a:r>
            <a:r>
              <a:rPr lang="en-US" altLang="zh-CN" dirty="0"/>
              <a:t>p(z|</a:t>
            </a:r>
            <a:r>
              <a:rPr lang="el-GR" altLang="zh-CN" dirty="0"/>
              <a:t>θ)</a:t>
            </a:r>
            <a:endParaRPr lang="en-US" altLang="zh-CN" dirty="0"/>
          </a:p>
          <a:p>
            <a:pPr lvl="1"/>
            <a:r>
              <a:rPr lang="zh-CN" altLang="en-US" dirty="0"/>
              <a:t>一般假设隐变量</a:t>
            </a:r>
            <a:r>
              <a:rPr lang="en-US" altLang="zh-CN" dirty="0"/>
              <a:t>z</a:t>
            </a:r>
            <a:r>
              <a:rPr lang="zh-CN" altLang="en-US" dirty="0"/>
              <a:t>的先验分布为各向同性的标准高斯分布</a:t>
            </a:r>
            <a:r>
              <a:rPr lang="en-US" altLang="zh-CN" dirty="0"/>
              <a:t>N(z|0,I)</a:t>
            </a:r>
          </a:p>
          <a:p>
            <a:r>
              <a:rPr lang="zh-CN" altLang="en-US" dirty="0"/>
              <a:t>条件概率分布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  <a:r>
              <a:rPr lang="zh-CN" altLang="en-US" dirty="0"/>
              <a:t>服从对角化协方差的高斯分布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目标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CF861-BE6F-4137-86CA-AA1DA162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31" y="3064669"/>
            <a:ext cx="2388447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DE40C4-1A5D-4B82-BA1C-B31D5417A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029184"/>
            <a:ext cx="3407318" cy="6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95401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71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569620" y="2201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下箭头 5">
            <a:extLst>
              <a:ext uri="{FF2B5EF4-FFF2-40B4-BE49-F238E27FC236}">
                <a16:creationId xmlns:a16="http://schemas.microsoft.com/office/drawing/2014/main" id="{86043F48-B2AC-45F7-AD71-6E6AA3801363}"/>
              </a:ext>
            </a:extLst>
          </p:cNvPr>
          <p:cNvSpPr/>
          <p:nvPr/>
        </p:nvSpPr>
        <p:spPr>
          <a:xfrm>
            <a:off x="5569620" y="3808275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681EF6-D1B3-4B5F-BBD2-52FCDE606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10" y="4724400"/>
            <a:ext cx="7226391" cy="990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534190-17A7-419F-A486-BC37B70CC0A7}"/>
              </a:ext>
            </a:extLst>
          </p:cNvPr>
          <p:cNvSpPr/>
          <p:nvPr/>
        </p:nvSpPr>
        <p:spPr>
          <a:xfrm>
            <a:off x="3581400" y="3125496"/>
            <a:ext cx="1142999" cy="4616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38893D-660C-4F17-B137-19A7CCFE680F}"/>
              </a:ext>
            </a:extLst>
          </p:cNvPr>
          <p:cNvSpPr txBox="1"/>
          <p:nvPr/>
        </p:nvSpPr>
        <p:spPr>
          <a:xfrm>
            <a:off x="3810000" y="3623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再参数化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/>
              <a:t>q(</a:t>
            </a:r>
            <a:r>
              <a:rPr lang="en-US" altLang="zh-CN" dirty="0" err="1"/>
              <a:t>z|x,ϕ</a:t>
            </a:r>
            <a:r>
              <a:rPr lang="en-US" altLang="zh-CN" dirty="0"/>
              <a:t>)</a:t>
            </a:r>
            <a:r>
              <a:rPr lang="zh-CN" altLang="en-US" dirty="0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/>
          </a:p>
          <a:p>
            <a:r>
              <a:rPr lang="zh-CN" altLang="en-US" dirty="0"/>
              <a:t>再参数化（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）是实现通过随机变量实现反向传播的一种重要手段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896429" y="4419601"/>
                <a:ext cx="228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2400" i="1" dirty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(µ</m:t>
                      </m:r>
                      <m:r>
                        <a:rPr lang="zh-CN" altLang="en-US" sz="2400" i="1" baseline="-25000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 baseline="-25000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429" y="4419601"/>
                <a:ext cx="2286000" cy="461665"/>
              </a:xfrm>
              <a:prstGeom prst="rect">
                <a:avLst/>
              </a:prstGeom>
              <a:blipFill>
                <a:blip r:embed="rId4"/>
                <a:stretch>
                  <a:fillRect r="-1867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553201" y="4191001"/>
                <a:ext cx="265871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l-GR" altLang="zh-CN" sz="2400" i="1" dirty="0" smtClean="0">
                          <a:latin typeface="Cambria Math" panose="02040503050406030204" pitchFamily="18" charset="0"/>
                        </a:rPr>
                        <m:t> ∼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zh-CN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altLang="zh-CN" sz="2400" i="1" dirty="0" smtClean="0">
                          <a:latin typeface="Cambria Math" panose="02040503050406030204" pitchFamily="18" charset="0"/>
                        </a:rPr>
                        <m:t> = µ</m:t>
                      </m:r>
                      <m:r>
                        <a:rPr lang="pl-PL" altLang="zh-CN" sz="2400" i="1" baseline="-25000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l-PL" altLang="zh-CN" sz="2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l-PL" altLang="zh-CN" sz="2400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l-PL" altLang="zh-CN" sz="2400" i="1" baseline="-25000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l-PL" altLang="zh-CN" sz="2400" i="1" dirty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pl-PL" altLang="zh-CN" sz="2400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pl-PL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1" y="4191001"/>
                <a:ext cx="2658717" cy="83099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5516892" y="4227762"/>
            <a:ext cx="245474" cy="917079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1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  <a:br>
              <a:rPr lang="en-US" altLang="zh-CN" dirty="0"/>
            </a:br>
            <a:r>
              <a:rPr lang="en-US" altLang="zh-CN" sz="2400" dirty="0"/>
              <a:t>Generative Adversarial Network</a:t>
            </a:r>
            <a:r>
              <a:rPr lang="zh-CN" altLang="en-US" sz="2400" dirty="0"/>
              <a:t>（</a:t>
            </a:r>
            <a:r>
              <a:rPr lang="en-US" altLang="zh-CN" sz="2400" dirty="0"/>
              <a:t>GAN</a:t>
            </a:r>
            <a:r>
              <a:rPr lang="zh-CN" altLang="en-US" sz="2400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680EE-7C2B-4EE2-9541-3CAB0ED8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8CF03-A038-485B-A024-13EA21D2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》- </a:t>
            </a:r>
            <a:r>
              <a:rPr lang="zh-CN" altLang="en-US" dirty="0"/>
              <a:t>深度生成模型</a:t>
            </a:r>
            <a:endParaRPr lang="en-US" altLang="zh-CN" dirty="0"/>
          </a:p>
          <a:p>
            <a:pPr lvl="1"/>
            <a:r>
              <a:rPr lang="en-US" altLang="zh-CN" dirty="0"/>
              <a:t>https://nndl.github.io/</a:t>
            </a:r>
          </a:p>
          <a:p>
            <a:r>
              <a:rPr lang="zh-CN" altLang="en-US" dirty="0"/>
              <a:t>一些例子来自于</a:t>
            </a:r>
            <a:r>
              <a:rPr lang="zh-TW" altLang="en-US" dirty="0"/>
              <a:t>李宏毅</a:t>
            </a:r>
            <a:r>
              <a:rPr lang="en-US" altLang="zh-CN" dirty="0"/>
              <a:t>《</a:t>
            </a:r>
            <a:r>
              <a:rPr lang="en-US" altLang="zh-TW" dirty="0"/>
              <a:t>Introduction of Generative Adversarial Network (GAN)</a:t>
            </a:r>
            <a:r>
              <a:rPr lang="en-US" altLang="zh-CN" dirty="0"/>
              <a:t>》</a:t>
            </a:r>
          </a:p>
          <a:p>
            <a:endParaRPr lang="en-US" altLang="zh-TW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864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生成网络从隐空间（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CF2A040-1BDC-4424-8F6F-71590F406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048000"/>
            <a:ext cx="7116001" cy="15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B46A03-4919-4719-95AC-875E2F9D4EFA}"/>
              </a:ext>
            </a:extLst>
          </p:cNvPr>
          <p:cNvSpPr txBox="1"/>
          <p:nvPr/>
        </p:nvSpPr>
        <p:spPr>
          <a:xfrm>
            <a:off x="4900073" y="502920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如何学习生成网络？</a:t>
            </a:r>
          </a:p>
        </p:txBody>
      </p:sp>
      <p:pic>
        <p:nvPicPr>
          <p:cNvPr id="6" name="圖片 58">
            <a:extLst>
              <a:ext uri="{FF2B5EF4-FFF2-40B4-BE49-F238E27FC236}">
                <a16:creationId xmlns:a16="http://schemas.microsoft.com/office/drawing/2014/main" id="{37555F41-0A76-4EB2-9850-FC43EB536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01" y="2933700"/>
            <a:ext cx="1752600" cy="175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FE381-ECE3-4BD8-8B60-ADFA30F0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3531ED-431B-475D-97F2-817C4679F9A1}"/>
              </a:ext>
            </a:extLst>
          </p:cNvPr>
          <p:cNvSpPr/>
          <p:nvPr/>
        </p:nvSpPr>
        <p:spPr>
          <a:xfrm>
            <a:off x="3029367" y="2597028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FAFA579C-93C1-4172-A5FA-E3897C2D5C5B}"/>
                  </a:ext>
                </a:extLst>
              </p:cNvPr>
              <p:cNvSpPr txBox="1"/>
              <p:nvPr/>
            </p:nvSpPr>
            <p:spPr>
              <a:xfrm>
                <a:off x="2017364" y="2398795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FAFA579C-93C1-4172-A5FA-E3897C2D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64" y="2398795"/>
                <a:ext cx="530273" cy="1273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23">
            <a:extLst>
              <a:ext uri="{FF2B5EF4-FFF2-40B4-BE49-F238E27FC236}">
                <a16:creationId xmlns:a16="http://schemas.microsoft.com/office/drawing/2014/main" id="{311DF3EC-9525-4CAE-B4C1-D8F46C0D1562}"/>
              </a:ext>
            </a:extLst>
          </p:cNvPr>
          <p:cNvSpPr/>
          <p:nvPr/>
        </p:nvSpPr>
        <p:spPr>
          <a:xfrm>
            <a:off x="2617137" y="2790624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32">
            <a:extLst>
              <a:ext uri="{FF2B5EF4-FFF2-40B4-BE49-F238E27FC236}">
                <a16:creationId xmlns:a16="http://schemas.microsoft.com/office/drawing/2014/main" id="{D4530253-A412-4A8C-B051-D2A84F10962D}"/>
              </a:ext>
            </a:extLst>
          </p:cNvPr>
          <p:cNvSpPr/>
          <p:nvPr/>
        </p:nvSpPr>
        <p:spPr>
          <a:xfrm>
            <a:off x="4574419" y="2802579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3DAF0B-EBEF-4167-B8A9-FB7F462B609A}"/>
              </a:ext>
            </a:extLst>
          </p:cNvPr>
          <p:cNvSpPr/>
          <p:nvPr/>
        </p:nvSpPr>
        <p:spPr>
          <a:xfrm>
            <a:off x="7178730" y="2652156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4">
                <a:extLst>
                  <a:ext uri="{FF2B5EF4-FFF2-40B4-BE49-F238E27FC236}">
                    <a16:creationId xmlns:a16="http://schemas.microsoft.com/office/drawing/2014/main" id="{69B7233E-4311-46F4-BD43-07F4161CA37C}"/>
                  </a:ext>
                </a:extLst>
              </p:cNvPr>
              <p:cNvSpPr txBox="1"/>
              <p:nvPr/>
            </p:nvSpPr>
            <p:spPr>
              <a:xfrm>
                <a:off x="6243645" y="2457581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34">
                <a:extLst>
                  <a:ext uri="{FF2B5EF4-FFF2-40B4-BE49-F238E27FC236}">
                    <a16:creationId xmlns:a16="http://schemas.microsoft.com/office/drawing/2014/main" id="{69B7233E-4311-46F4-BD43-07F4161C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45" y="2457581"/>
                <a:ext cx="530273" cy="1273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35">
            <a:extLst>
              <a:ext uri="{FF2B5EF4-FFF2-40B4-BE49-F238E27FC236}">
                <a16:creationId xmlns:a16="http://schemas.microsoft.com/office/drawing/2014/main" id="{57F10F09-30DF-4F16-9C50-64F2E7216EF8}"/>
              </a:ext>
            </a:extLst>
          </p:cNvPr>
          <p:cNvSpPr/>
          <p:nvPr/>
        </p:nvSpPr>
        <p:spPr>
          <a:xfrm>
            <a:off x="6766500" y="284575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37">
            <a:extLst>
              <a:ext uri="{FF2B5EF4-FFF2-40B4-BE49-F238E27FC236}">
                <a16:creationId xmlns:a16="http://schemas.microsoft.com/office/drawing/2014/main" id="{6DD78B04-0AAE-475A-B5C4-64EC424D8DD4}"/>
              </a:ext>
            </a:extLst>
          </p:cNvPr>
          <p:cNvSpPr/>
          <p:nvPr/>
        </p:nvSpPr>
        <p:spPr>
          <a:xfrm>
            <a:off x="8723782" y="285770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0E3E86-1CA6-4160-8510-983D9B488CBA}"/>
              </a:ext>
            </a:extLst>
          </p:cNvPr>
          <p:cNvSpPr/>
          <p:nvPr/>
        </p:nvSpPr>
        <p:spPr>
          <a:xfrm>
            <a:off x="3055192" y="4413921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39">
                <a:extLst>
                  <a:ext uri="{FF2B5EF4-FFF2-40B4-BE49-F238E27FC236}">
                    <a16:creationId xmlns:a16="http://schemas.microsoft.com/office/drawing/2014/main" id="{D55CCB38-DFE7-4F1A-90D2-364307BF2291}"/>
                  </a:ext>
                </a:extLst>
              </p:cNvPr>
              <p:cNvSpPr txBox="1"/>
              <p:nvPr/>
            </p:nvSpPr>
            <p:spPr>
              <a:xfrm>
                <a:off x="2043189" y="4215688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39">
                <a:extLst>
                  <a:ext uri="{FF2B5EF4-FFF2-40B4-BE49-F238E27FC236}">
                    <a16:creationId xmlns:a16="http://schemas.microsoft.com/office/drawing/2014/main" id="{D55CCB38-DFE7-4F1A-90D2-364307BF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89" y="4215688"/>
                <a:ext cx="530273" cy="1273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40">
            <a:extLst>
              <a:ext uri="{FF2B5EF4-FFF2-40B4-BE49-F238E27FC236}">
                <a16:creationId xmlns:a16="http://schemas.microsoft.com/office/drawing/2014/main" id="{77A3B02D-5D3C-44D2-81C8-D012981D0B8D}"/>
              </a:ext>
            </a:extLst>
          </p:cNvPr>
          <p:cNvSpPr/>
          <p:nvPr/>
        </p:nvSpPr>
        <p:spPr>
          <a:xfrm>
            <a:off x="2642962" y="460751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42">
            <a:extLst>
              <a:ext uri="{FF2B5EF4-FFF2-40B4-BE49-F238E27FC236}">
                <a16:creationId xmlns:a16="http://schemas.microsoft.com/office/drawing/2014/main" id="{206044D9-9A5E-4122-B9D5-C02ED6A4041D}"/>
              </a:ext>
            </a:extLst>
          </p:cNvPr>
          <p:cNvSpPr/>
          <p:nvPr/>
        </p:nvSpPr>
        <p:spPr>
          <a:xfrm>
            <a:off x="4600244" y="461947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9EFD89-8588-4F91-A9EE-8CC3FD758B89}"/>
              </a:ext>
            </a:extLst>
          </p:cNvPr>
          <p:cNvSpPr/>
          <p:nvPr/>
        </p:nvSpPr>
        <p:spPr>
          <a:xfrm>
            <a:off x="7208914" y="4427751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44">
                <a:extLst>
                  <a:ext uri="{FF2B5EF4-FFF2-40B4-BE49-F238E27FC236}">
                    <a16:creationId xmlns:a16="http://schemas.microsoft.com/office/drawing/2014/main" id="{46FF6F93-7D77-4C19-949D-83936D374974}"/>
                  </a:ext>
                </a:extLst>
              </p:cNvPr>
              <p:cNvSpPr txBox="1"/>
              <p:nvPr/>
            </p:nvSpPr>
            <p:spPr>
              <a:xfrm>
                <a:off x="6247448" y="4215688"/>
                <a:ext cx="530273" cy="127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44">
                <a:extLst>
                  <a:ext uri="{FF2B5EF4-FFF2-40B4-BE49-F238E27FC236}">
                    <a16:creationId xmlns:a16="http://schemas.microsoft.com/office/drawing/2014/main" id="{46FF6F93-7D77-4C19-949D-83936D37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448" y="4215688"/>
                <a:ext cx="530273" cy="1273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向右 45">
            <a:extLst>
              <a:ext uri="{FF2B5EF4-FFF2-40B4-BE49-F238E27FC236}">
                <a16:creationId xmlns:a16="http://schemas.microsoft.com/office/drawing/2014/main" id="{39999315-4ECE-4FC1-8CB8-90841E258890}"/>
              </a:ext>
            </a:extLst>
          </p:cNvPr>
          <p:cNvSpPr/>
          <p:nvPr/>
        </p:nvSpPr>
        <p:spPr>
          <a:xfrm>
            <a:off x="6796684" y="462134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47">
            <a:extLst>
              <a:ext uri="{FF2B5EF4-FFF2-40B4-BE49-F238E27FC236}">
                <a16:creationId xmlns:a16="http://schemas.microsoft.com/office/drawing/2014/main" id="{4FD0FAE5-698A-49BD-BC25-818343510355}"/>
              </a:ext>
            </a:extLst>
          </p:cNvPr>
          <p:cNvSpPr/>
          <p:nvPr/>
        </p:nvSpPr>
        <p:spPr>
          <a:xfrm>
            <a:off x="8753966" y="463330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52">
            <a:extLst>
              <a:ext uri="{FF2B5EF4-FFF2-40B4-BE49-F238E27FC236}">
                <a16:creationId xmlns:a16="http://schemas.microsoft.com/office/drawing/2014/main" id="{D4D85F92-D5C0-4C8D-AE40-26D0EF423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58" y="4427751"/>
            <a:ext cx="914528" cy="914528"/>
          </a:xfrm>
          <a:prstGeom prst="rect">
            <a:avLst/>
          </a:prstGeom>
        </p:spPr>
      </p:pic>
      <p:pic>
        <p:nvPicPr>
          <p:cNvPr id="20" name="圖片 54">
            <a:extLst>
              <a:ext uri="{FF2B5EF4-FFF2-40B4-BE49-F238E27FC236}">
                <a16:creationId xmlns:a16="http://schemas.microsoft.com/office/drawing/2014/main" id="{511BB21E-2284-4ECF-8293-FA54642242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28" y="4427751"/>
            <a:ext cx="914528" cy="914528"/>
          </a:xfrm>
          <a:prstGeom prst="rect">
            <a:avLst/>
          </a:prstGeom>
        </p:spPr>
      </p:pic>
      <p:pic>
        <p:nvPicPr>
          <p:cNvPr id="21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C887E23B-6726-45C3-94A2-B6226C3B8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94" y="2641684"/>
            <a:ext cx="914528" cy="914528"/>
          </a:xfrm>
          <a:prstGeom prst="rect">
            <a:avLst/>
          </a:prstGeom>
        </p:spPr>
      </p:pic>
      <p:pic>
        <p:nvPicPr>
          <p:cNvPr id="22" name="圖片 58">
            <a:extLst>
              <a:ext uri="{FF2B5EF4-FFF2-40B4-BE49-F238E27FC236}">
                <a16:creationId xmlns:a16="http://schemas.microsoft.com/office/drawing/2014/main" id="{74DB5D2C-0817-4479-AA80-5517D8210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60" y="2590800"/>
            <a:ext cx="914528" cy="914528"/>
          </a:xfrm>
          <a:prstGeom prst="rect">
            <a:avLst/>
          </a:prstGeom>
        </p:spPr>
      </p:pic>
      <p:sp>
        <p:nvSpPr>
          <p:cNvPr id="23" name="文字方塊 2">
            <a:extLst>
              <a:ext uri="{FF2B5EF4-FFF2-40B4-BE49-F238E27FC236}">
                <a16:creationId xmlns:a16="http://schemas.microsoft.com/office/drawing/2014/main" id="{14CBA2F3-04EF-4314-B2CD-041BC30396C7}"/>
              </a:ext>
            </a:extLst>
          </p:cNvPr>
          <p:cNvSpPr txBox="1"/>
          <p:nvPr/>
        </p:nvSpPr>
        <p:spPr>
          <a:xfrm>
            <a:off x="2698792" y="3468280"/>
            <a:ext cx="3214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24" name="文字方塊 36">
            <a:extLst>
              <a:ext uri="{FF2B5EF4-FFF2-40B4-BE49-F238E27FC236}">
                <a16:creationId xmlns:a16="http://schemas.microsoft.com/office/drawing/2014/main" id="{A9D48675-04D2-431A-ADF2-3BD3CEB03483}"/>
              </a:ext>
            </a:extLst>
          </p:cNvPr>
          <p:cNvSpPr txBox="1"/>
          <p:nvPr/>
        </p:nvSpPr>
        <p:spPr>
          <a:xfrm>
            <a:off x="7353970" y="3526400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25" name="文字方塊 41">
            <a:extLst>
              <a:ext uri="{FF2B5EF4-FFF2-40B4-BE49-F238E27FC236}">
                <a16:creationId xmlns:a16="http://schemas.microsoft.com/office/drawing/2014/main" id="{54E4F9FD-8DBC-493E-B06B-0413960F2C9D}"/>
              </a:ext>
            </a:extLst>
          </p:cNvPr>
          <p:cNvSpPr txBox="1"/>
          <p:nvPr/>
        </p:nvSpPr>
        <p:spPr>
          <a:xfrm>
            <a:off x="3230432" y="5317782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26" name="文字方塊 46">
            <a:extLst>
              <a:ext uri="{FF2B5EF4-FFF2-40B4-BE49-F238E27FC236}">
                <a16:creationId xmlns:a16="http://schemas.microsoft.com/office/drawing/2014/main" id="{EA19BE14-6C9D-489E-9D54-B61E032C5915}"/>
              </a:ext>
            </a:extLst>
          </p:cNvPr>
          <p:cNvSpPr txBox="1"/>
          <p:nvPr/>
        </p:nvSpPr>
        <p:spPr>
          <a:xfrm>
            <a:off x="7317390" y="5305082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16A84D5-9A22-4F10-9CEE-1A0060A77651}"/>
              </a:ext>
            </a:extLst>
          </p:cNvPr>
          <p:cNvSpPr/>
          <p:nvPr/>
        </p:nvSpPr>
        <p:spPr>
          <a:xfrm flipH="1" flipV="1">
            <a:off x="6323141" y="2436895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7F6530-3490-4FD2-924B-877AF32AE62B}"/>
              </a:ext>
            </a:extLst>
          </p:cNvPr>
          <p:cNvSpPr/>
          <p:nvPr/>
        </p:nvSpPr>
        <p:spPr>
          <a:xfrm>
            <a:off x="6311773" y="5273090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7E3314-EC30-4F5E-BB79-EB3B4274174C}"/>
              </a:ext>
            </a:extLst>
          </p:cNvPr>
          <p:cNvSpPr/>
          <p:nvPr/>
        </p:nvSpPr>
        <p:spPr>
          <a:xfrm>
            <a:off x="2107514" y="4958823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1538-AF06-4CE0-A707-A26F4828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67E5F-13A7-4018-9218-91A10677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E37BD1E1-7883-4537-B71A-20E3532E0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29" y="2057400"/>
            <a:ext cx="6115756" cy="1370335"/>
          </a:xfrm>
          <a:prstGeom prst="rect">
            <a:avLst/>
          </a:prstGeom>
        </p:spPr>
      </p:pic>
      <p:pic>
        <p:nvPicPr>
          <p:cNvPr id="5" name="圖片 18">
            <a:extLst>
              <a:ext uri="{FF2B5EF4-FFF2-40B4-BE49-F238E27FC236}">
                <a16:creationId xmlns:a16="http://schemas.microsoft.com/office/drawing/2014/main" id="{F7877852-F6E1-4289-B1DE-0126D0BA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09" y="4893698"/>
            <a:ext cx="851310" cy="828908"/>
          </a:xfrm>
          <a:prstGeom prst="rect">
            <a:avLst/>
          </a:prstGeom>
        </p:spPr>
      </p:pic>
      <p:pic>
        <p:nvPicPr>
          <p:cNvPr id="6" name="圖片 13">
            <a:extLst>
              <a:ext uri="{FF2B5EF4-FFF2-40B4-BE49-F238E27FC236}">
                <a16:creationId xmlns:a16="http://schemas.microsoft.com/office/drawing/2014/main" id="{6D6F4FBB-C981-4587-AF26-E70847148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1" y="3818614"/>
            <a:ext cx="848388" cy="848388"/>
          </a:xfrm>
          <a:prstGeom prst="rect">
            <a:avLst/>
          </a:prstGeom>
        </p:spPr>
      </p:pic>
      <p:pic>
        <p:nvPicPr>
          <p:cNvPr id="7" name="圖片 14">
            <a:extLst>
              <a:ext uri="{FF2B5EF4-FFF2-40B4-BE49-F238E27FC236}">
                <a16:creationId xmlns:a16="http://schemas.microsoft.com/office/drawing/2014/main" id="{21511989-666C-4620-B377-BAF908AE7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95" y="3794553"/>
            <a:ext cx="879920" cy="879920"/>
          </a:xfrm>
          <a:prstGeom prst="rect">
            <a:avLst/>
          </a:prstGeom>
        </p:spPr>
      </p:pic>
      <p:pic>
        <p:nvPicPr>
          <p:cNvPr id="8" name="圖片 2">
            <a:extLst>
              <a:ext uri="{FF2B5EF4-FFF2-40B4-BE49-F238E27FC236}">
                <a16:creationId xmlns:a16="http://schemas.microsoft.com/office/drawing/2014/main" id="{31C1F8D5-63A8-481B-96C7-1E0EB4DEA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437" y="4870801"/>
            <a:ext cx="848388" cy="8930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15F336-3AF8-4CEF-A5C3-19D383B837BF}"/>
              </a:ext>
            </a:extLst>
          </p:cNvPr>
          <p:cNvSpPr/>
          <p:nvPr/>
        </p:nvSpPr>
        <p:spPr>
          <a:xfrm>
            <a:off x="3720566" y="380843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5D5D1B-E351-499A-B709-2EED514F8E0C}"/>
              </a:ext>
            </a:extLst>
          </p:cNvPr>
          <p:cNvSpPr/>
          <p:nvPr/>
        </p:nvSpPr>
        <p:spPr>
          <a:xfrm>
            <a:off x="3695116" y="4870452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4E9A2B-C598-4BCA-9DB6-79F7DC3DC7EA}"/>
              </a:ext>
            </a:extLst>
          </p:cNvPr>
          <p:cNvSpPr/>
          <p:nvPr/>
        </p:nvSpPr>
        <p:spPr>
          <a:xfrm>
            <a:off x="7694290" y="377877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FF9EAF-4CB2-4823-8D49-EA928F1857CF}"/>
              </a:ext>
            </a:extLst>
          </p:cNvPr>
          <p:cNvSpPr/>
          <p:nvPr/>
        </p:nvSpPr>
        <p:spPr>
          <a:xfrm>
            <a:off x="7682520" y="487045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3" name="箭號: 向右 28">
            <a:extLst>
              <a:ext uri="{FF2B5EF4-FFF2-40B4-BE49-F238E27FC236}">
                <a16:creationId xmlns:a16="http://schemas.microsoft.com/office/drawing/2014/main" id="{444E916D-11BC-4791-9C3D-338C6092E5B4}"/>
              </a:ext>
            </a:extLst>
          </p:cNvPr>
          <p:cNvSpPr/>
          <p:nvPr/>
        </p:nvSpPr>
        <p:spPr>
          <a:xfrm>
            <a:off x="3285916" y="399900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4" name="箭號: 向右 29">
            <a:extLst>
              <a:ext uri="{FF2B5EF4-FFF2-40B4-BE49-F238E27FC236}">
                <a16:creationId xmlns:a16="http://schemas.microsoft.com/office/drawing/2014/main" id="{42FE5071-E179-4B3C-8145-3E5A014CA2CF}"/>
              </a:ext>
            </a:extLst>
          </p:cNvPr>
          <p:cNvSpPr/>
          <p:nvPr/>
        </p:nvSpPr>
        <p:spPr>
          <a:xfrm>
            <a:off x="3282781" y="5047676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箭號: 向右 30">
            <a:extLst>
              <a:ext uri="{FF2B5EF4-FFF2-40B4-BE49-F238E27FC236}">
                <a16:creationId xmlns:a16="http://schemas.microsoft.com/office/drawing/2014/main" id="{FFEEAF2C-0398-4F67-8027-F88943F38F62}"/>
              </a:ext>
            </a:extLst>
          </p:cNvPr>
          <p:cNvSpPr/>
          <p:nvPr/>
        </p:nvSpPr>
        <p:spPr>
          <a:xfrm>
            <a:off x="7273320" y="394445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箭號: 向右 31">
            <a:extLst>
              <a:ext uri="{FF2B5EF4-FFF2-40B4-BE49-F238E27FC236}">
                <a16:creationId xmlns:a16="http://schemas.microsoft.com/office/drawing/2014/main" id="{B31B2F18-3645-40CC-88EF-EFA0ADB71B79}"/>
              </a:ext>
            </a:extLst>
          </p:cNvPr>
          <p:cNvSpPr/>
          <p:nvPr/>
        </p:nvSpPr>
        <p:spPr>
          <a:xfrm>
            <a:off x="7275230" y="5047675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7" name="箭號: 向右 32">
            <a:extLst>
              <a:ext uri="{FF2B5EF4-FFF2-40B4-BE49-F238E27FC236}">
                <a16:creationId xmlns:a16="http://schemas.microsoft.com/office/drawing/2014/main" id="{AE7607DE-BB8B-4AD6-9501-A45C0786B477}"/>
              </a:ext>
            </a:extLst>
          </p:cNvPr>
          <p:cNvSpPr/>
          <p:nvPr/>
        </p:nvSpPr>
        <p:spPr>
          <a:xfrm>
            <a:off x="5091291" y="399900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8" name="箭號: 向右 33">
            <a:extLst>
              <a:ext uri="{FF2B5EF4-FFF2-40B4-BE49-F238E27FC236}">
                <a16:creationId xmlns:a16="http://schemas.microsoft.com/office/drawing/2014/main" id="{E4CC03B4-A774-4A44-BE3A-640D5455F498}"/>
              </a:ext>
            </a:extLst>
          </p:cNvPr>
          <p:cNvSpPr/>
          <p:nvPr/>
        </p:nvSpPr>
        <p:spPr>
          <a:xfrm>
            <a:off x="5088156" y="5047676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9" name="箭號: 向右 34">
            <a:extLst>
              <a:ext uri="{FF2B5EF4-FFF2-40B4-BE49-F238E27FC236}">
                <a16:creationId xmlns:a16="http://schemas.microsoft.com/office/drawing/2014/main" id="{4D70DB60-37A5-4F0D-8072-3632E6357335}"/>
              </a:ext>
            </a:extLst>
          </p:cNvPr>
          <p:cNvSpPr/>
          <p:nvPr/>
        </p:nvSpPr>
        <p:spPr>
          <a:xfrm>
            <a:off x="9065362" y="3984880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箭號: 向右 35">
            <a:extLst>
              <a:ext uri="{FF2B5EF4-FFF2-40B4-BE49-F238E27FC236}">
                <a16:creationId xmlns:a16="http://schemas.microsoft.com/office/drawing/2014/main" id="{B0F718E9-750E-4C6F-A7F5-271EC515CA96}"/>
              </a:ext>
            </a:extLst>
          </p:cNvPr>
          <p:cNvSpPr/>
          <p:nvPr/>
        </p:nvSpPr>
        <p:spPr>
          <a:xfrm>
            <a:off x="9038371" y="5047675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1" name="文字方塊 3">
            <a:extLst>
              <a:ext uri="{FF2B5EF4-FFF2-40B4-BE49-F238E27FC236}">
                <a16:creationId xmlns:a16="http://schemas.microsoft.com/office/drawing/2014/main" id="{C8B1E90F-97DC-478A-AC73-A4E1C16F33C7}"/>
              </a:ext>
            </a:extLst>
          </p:cNvPr>
          <p:cNvSpPr txBox="1"/>
          <p:nvPr/>
        </p:nvSpPr>
        <p:spPr>
          <a:xfrm>
            <a:off x="5520634" y="3995737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36">
            <a:extLst>
              <a:ext uri="{FF2B5EF4-FFF2-40B4-BE49-F238E27FC236}">
                <a16:creationId xmlns:a16="http://schemas.microsoft.com/office/drawing/2014/main" id="{C5947BE1-BA03-44F9-829F-937AC5559FA6}"/>
              </a:ext>
            </a:extLst>
          </p:cNvPr>
          <p:cNvSpPr txBox="1"/>
          <p:nvPr/>
        </p:nvSpPr>
        <p:spPr>
          <a:xfrm>
            <a:off x="9523840" y="3959363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37">
            <a:extLst>
              <a:ext uri="{FF2B5EF4-FFF2-40B4-BE49-F238E27FC236}">
                <a16:creationId xmlns:a16="http://schemas.microsoft.com/office/drawing/2014/main" id="{7438E37D-5FAC-432F-8DE0-3B236ECBE8A0}"/>
              </a:ext>
            </a:extLst>
          </p:cNvPr>
          <p:cNvSpPr txBox="1"/>
          <p:nvPr/>
        </p:nvSpPr>
        <p:spPr>
          <a:xfrm>
            <a:off x="5511962" y="5034917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38">
            <a:extLst>
              <a:ext uri="{FF2B5EF4-FFF2-40B4-BE49-F238E27FC236}">
                <a16:creationId xmlns:a16="http://schemas.microsoft.com/office/drawing/2014/main" id="{506EC388-B5C8-438B-9714-E9255CA8332C}"/>
              </a:ext>
            </a:extLst>
          </p:cNvPr>
          <p:cNvSpPr txBox="1"/>
          <p:nvPr/>
        </p:nvSpPr>
        <p:spPr>
          <a:xfrm>
            <a:off x="9494135" y="5049984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50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  <a:endParaRPr lang="en-US" altLang="zh-CN" dirty="0"/>
          </a:p>
          <a:p>
            <a:pPr lvl="1"/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pPr lvl="1"/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2817183" y="498123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2817183" y="3319115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4815114" y="5465281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4800601" y="3799136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对抗过程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6611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8244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2817183" y="1838313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4800601" y="2135577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7876931" y="2268972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33" y="3888554"/>
            <a:ext cx="2071064" cy="52190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D9095D1-8AEE-42F6-97F5-A4741D799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133" y="5567885"/>
            <a:ext cx="2106868" cy="524567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8099408" y="1276357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7876931" y="4149507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5357103" y="3024878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eyes </a:t>
            </a:r>
            <a:endParaRPr lang="zh-TW" altLang="en-US" sz="2400" dirty="0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5357103" y="4686059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mouth</a:t>
            </a:r>
            <a:endParaRPr lang="zh-TW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8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243A47-02DA-4069-95AA-0898D4518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Minimax Game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A449D8-62D7-47A0-8DD0-CB4D7112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6400"/>
            <a:ext cx="7967748" cy="685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F38A64-3AAC-4417-8CC7-6AA01B349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95600"/>
            <a:ext cx="3641377" cy="6159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013A6C-26E3-4F89-9904-A4930DC08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928643"/>
            <a:ext cx="8624047" cy="73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1E1441-9D17-4563-8D4F-08267A00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8599"/>
            <a:ext cx="6477000" cy="65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41425"/>
            <a:ext cx="4349750" cy="4349750"/>
          </a:xfrm>
        </p:spPr>
      </p:pic>
      <p:sp>
        <p:nvSpPr>
          <p:cNvPr id="7" name="文字方塊 6"/>
          <p:cNvSpPr txBox="1"/>
          <p:nvPr/>
        </p:nvSpPr>
        <p:spPr>
          <a:xfrm>
            <a:off x="361723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AAF6C546-A71D-489C-9356-D8C8A7431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314440"/>
            <a:ext cx="4205289" cy="420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ECDA9D-3CEC-4959-A279-DCAC6F0679EE}"/>
              </a:ext>
            </a:extLst>
          </p:cNvPr>
          <p:cNvSpPr/>
          <p:nvPr/>
        </p:nvSpPr>
        <p:spPr>
          <a:xfrm>
            <a:off x="7712202" y="5660172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91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00200"/>
            <a:ext cx="4043363" cy="4044950"/>
          </a:xfrm>
        </p:spPr>
      </p:pic>
      <p:sp>
        <p:nvSpPr>
          <p:cNvPr id="7" name="文字方塊 6"/>
          <p:cNvSpPr txBox="1"/>
          <p:nvPr/>
        </p:nvSpPr>
        <p:spPr>
          <a:xfrm>
            <a:off x="3964668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C7ADA8B-E229-4873-A728-F964AEAC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560714"/>
            <a:ext cx="4124326" cy="412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6">
            <a:extLst>
              <a:ext uri="{FF2B5EF4-FFF2-40B4-BE49-F238E27FC236}">
                <a16:creationId xmlns:a16="http://schemas.microsoft.com/office/drawing/2014/main" id="{7B0A58D1-F6D7-4AB6-9C7F-7F8B48C267BE}"/>
              </a:ext>
            </a:extLst>
          </p:cNvPr>
          <p:cNvSpPr txBox="1"/>
          <p:nvPr/>
        </p:nvSpPr>
        <p:spPr>
          <a:xfrm>
            <a:off x="7702097" y="576441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155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66E10-A84B-4558-BB38-F1DB14D4B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生成模型</a:t>
            </a:r>
            <a:br>
              <a:rPr lang="en-US" altLang="zh-CN" dirty="0"/>
            </a:br>
            <a:r>
              <a:rPr lang="en-US" altLang="zh-CN" dirty="0"/>
              <a:t>Generative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13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519238"/>
            <a:ext cx="4114800" cy="4114800"/>
          </a:xfrm>
        </p:spPr>
      </p:pic>
      <p:sp>
        <p:nvSpPr>
          <p:cNvPr id="7" name="文字方塊 6"/>
          <p:cNvSpPr txBox="1"/>
          <p:nvPr/>
        </p:nvSpPr>
        <p:spPr>
          <a:xfrm>
            <a:off x="4193268" y="5770739"/>
            <a:ext cx="16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096EF092-B74D-48FA-B7A4-57E79F972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1000" y="1556120"/>
            <a:ext cx="41656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6">
            <a:extLst>
              <a:ext uri="{FF2B5EF4-FFF2-40B4-BE49-F238E27FC236}">
                <a16:creationId xmlns:a16="http://schemas.microsoft.com/office/drawing/2014/main" id="{2FE49EB5-2B87-4754-9FCC-044DFDDC4816}"/>
              </a:ext>
            </a:extLst>
          </p:cNvPr>
          <p:cNvSpPr txBox="1"/>
          <p:nvPr/>
        </p:nvSpPr>
        <p:spPr>
          <a:xfrm>
            <a:off x="7848600" y="5721720"/>
            <a:ext cx="16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54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判别网络是一个传统的深度卷积网络，但使用了带步长的卷积来实现下采样操作，不用最大汇聚（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）操作。</a:t>
            </a:r>
            <a:endParaRPr lang="en-US" altLang="zh-CN" sz="2400" dirty="0"/>
          </a:p>
          <a:p>
            <a:r>
              <a:rPr lang="zh-CN" altLang="en-US" sz="2400" dirty="0"/>
              <a:t>生成网络使用一个特殊的深度卷积网络来实现使用微步卷积来生成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43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5F393-1881-4F8F-A62C-B5796891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CAAB75-1624-4FDA-976A-6DD00A64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05001"/>
            <a:ext cx="8391391" cy="4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1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C2678-25BF-48A8-9798-2FB3899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模型分析</a:t>
            </a:r>
          </a:p>
        </p:txBody>
      </p:sp>
    </p:spTree>
    <p:extLst>
      <p:ext uri="{BB962C8B-B14F-4D97-AF65-F5344CB8AC3E}">
        <p14:creationId xmlns:p14="http://schemas.microsoft.com/office/powerpoint/2010/main" val="248741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数据分布</a:t>
            </a:r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5439915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7219702" y="59794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886298" y="18457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701178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050506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37638" y="184373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326009" y="185530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5703044" y="58637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69640" y="18342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184520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533848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920980" y="183216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809351" y="184373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9712596" y="851725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596" y="851725"/>
                <a:ext cx="735458" cy="369332"/>
              </a:xfrm>
              <a:prstGeom prst="rect">
                <a:avLst/>
              </a:prstGeom>
              <a:blipFill>
                <a:blip r:embed="rId5"/>
                <a:stretch>
                  <a:fillRect l="-826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5571784" y="17397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7456601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95490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7701177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7886297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8139406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8328230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6682021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64629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62724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60057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5403958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7183745" y="2732929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850341" y="398075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665221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014549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7401681" y="397871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290052" y="399028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8483550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9676639" y="2986706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639" y="2986706"/>
                <a:ext cx="735458" cy="369332"/>
              </a:xfrm>
              <a:prstGeom prst="rect">
                <a:avLst/>
              </a:prstGeom>
              <a:blipFill>
                <a:blip r:embed="rId6"/>
                <a:stretch>
                  <a:fillRect l="-826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5535827" y="2308959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7420644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9662557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7665220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7850340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8103449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8292273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9485930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91832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89927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8724877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5471222" y="6194088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7251009" y="4850945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917605" y="6098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732485" y="609877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8081813" y="609877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7468945" y="609673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8357316" y="610830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8550814" y="4850945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9217410" y="609877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9032290" y="609877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9381618" y="609877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8768750" y="609673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9657121" y="610830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9612033" y="5089814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033" y="5089814"/>
                <a:ext cx="735458" cy="369332"/>
              </a:xfrm>
              <a:prstGeom prst="rect">
                <a:avLst/>
              </a:prstGeom>
              <a:blipFill>
                <a:blip r:embed="rId7"/>
                <a:stretch>
                  <a:fillRect l="-916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5603091" y="4757506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7487908" y="512936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9801921" y="567689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7732484" y="481798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7917604" y="450567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8170713" y="44269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8399041" y="47392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9500970" y="568350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9270525" y="554846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9071996" y="554118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8808456" y="530664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670970" y="6206139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2570491" y="4862995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627262" y="4851426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2035855" y="5158881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55" y="5158881"/>
                <a:ext cx="735458" cy="369332"/>
              </a:xfrm>
              <a:prstGeom prst="rect">
                <a:avLst/>
              </a:prstGeom>
              <a:blipFill>
                <a:blip r:embed="rId8"/>
                <a:stretch>
                  <a:fillRect l="-909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1217973" y="3728673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2422064" y="4626617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836954" y="536810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3016774" y="490055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3293857" y="43151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658830" y="4840085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848374" y="52128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848374" y="491717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676797" y="4527805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3280314" y="40566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824783" y="513417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3016774" y="4647115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9523A93-2E7D-4E71-BF16-150DAE99D42A}"/>
              </a:ext>
            </a:extLst>
          </p:cNvPr>
          <p:cNvGrpSpPr/>
          <p:nvPr/>
        </p:nvGrpSpPr>
        <p:grpSpPr>
          <a:xfrm>
            <a:off x="563488" y="1513758"/>
            <a:ext cx="2605095" cy="1471465"/>
            <a:chOff x="866819" y="2015309"/>
            <a:chExt cx="2251590" cy="1471465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026B9392-43D1-4923-A7A3-AC561E389203}"/>
                </a:ext>
              </a:extLst>
            </p:cNvPr>
            <p:cNvGrpSpPr/>
            <p:nvPr/>
          </p:nvGrpSpPr>
          <p:grpSpPr>
            <a:xfrm>
              <a:off x="1110513" y="2134433"/>
              <a:ext cx="1908590" cy="1352341"/>
              <a:chOff x="711601" y="2110962"/>
              <a:chExt cx="1908590" cy="1352341"/>
            </a:xfrm>
          </p:grpSpPr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8072C67-893A-4EDA-996F-24C06C04DF7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6A11EFAC-6D1A-4214-8357-4D63A56970C2}"/>
                  </a:ext>
                </a:extLst>
              </p:cNvPr>
              <p:cNvSpPr/>
              <p:nvPr/>
            </p:nvSpPr>
            <p:spPr>
              <a:xfrm flipV="1">
                <a:off x="711601" y="2742162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28AF752-6048-4D41-AA88-29AB1185E495}"/>
                  </a:ext>
                </a:extLst>
              </p:cNvPr>
              <p:cNvSpPr txBox="1"/>
              <p:nvPr/>
            </p:nvSpPr>
            <p:spPr>
              <a:xfrm>
                <a:off x="1093017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25C2452-B5B4-4103-85D5-79E0054BFC07}"/>
                  </a:ext>
                </a:extLst>
              </p:cNvPr>
              <p:cNvSpPr txBox="1"/>
              <p:nvPr/>
            </p:nvSpPr>
            <p:spPr>
              <a:xfrm>
                <a:off x="1080222" y="2632306"/>
                <a:ext cx="1539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4B060FF-1403-462D-91DF-2F91C6DF5BA4}"/>
                </a:ext>
              </a:extLst>
            </p:cNvPr>
            <p:cNvSpPr/>
            <p:nvPr/>
          </p:nvSpPr>
          <p:spPr>
            <a:xfrm>
              <a:off x="866819" y="2015309"/>
              <a:ext cx="2251590" cy="12340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0C0DCF-3663-45A2-8E89-F6DBCA79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9EB906D-0A6B-4B73-941E-063AAF9F6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已知，则最优的判别器为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目标函数变为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9EB906D-0A6B-4B73-941E-063AAF9F6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6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15C23C2-975B-4F05-85D7-F8620B8C3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81200"/>
            <a:ext cx="3187083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0566E3-107F-433E-B10E-AC2D63165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6" y="3734575"/>
            <a:ext cx="7418808" cy="2139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4E9F75-4DB4-498C-B6E1-521A948CA7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290600"/>
            <a:ext cx="3510765" cy="583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F19A11-3572-4A01-AA82-7BA902520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873674"/>
            <a:ext cx="1556698" cy="429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719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不稳定性：生成网络的梯度消失</a:t>
            </a:r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4875BF-3505-455B-BC8C-6756924F060A}"/>
                  </a:ext>
                </a:extLst>
              </p:cNvPr>
              <p:cNvSpPr/>
              <p:nvPr/>
            </p:nvSpPr>
            <p:spPr>
              <a:xfrm>
                <a:off x="381000" y="2589508"/>
                <a:ext cx="38100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在生成对抗网络中，当判断网络为最优时，生成网络的优化目标是最小化真实分布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和模型分布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之间的JS散度。</a:t>
                </a:r>
                <a:endParaRPr lang="en-US" altLang="zh-CN" dirty="0"/>
              </a:p>
              <a:p>
                <a:r>
                  <a:rPr lang="zh-CN" altLang="en-US" dirty="0"/>
                  <a:t>当两个分布相同时，JS散度为0，最优生成网络对应的损失为−2log2。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4875BF-3505-455B-BC8C-6756924F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89508"/>
                <a:ext cx="3810000" cy="1754326"/>
              </a:xfrm>
              <a:prstGeom prst="rect">
                <a:avLst/>
              </a:prstGeom>
              <a:blipFill>
                <a:blip r:embed="rId5"/>
                <a:stretch>
                  <a:fillRect l="-1440" t="-1736" r="-960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206F32A-0DE1-428A-A7AC-F50A1D7D84A9}"/>
              </a:ext>
            </a:extLst>
          </p:cNvPr>
          <p:cNvSpPr/>
          <p:nvPr/>
        </p:nvSpPr>
        <p:spPr>
          <a:xfrm>
            <a:off x="355169" y="4715849"/>
            <a:ext cx="4064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使用JS散度来训练生成对抗网络的一个问题是当两个分布没有重叠时，它</a:t>
            </a:r>
          </a:p>
          <a:p>
            <a:r>
              <a:rPr lang="zh-CN" altLang="en-US" dirty="0"/>
              <a:t>们之间的JS散度恒等于常数log2。对生成网络来说，目标函数关于参数的梯度为0。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B50877-13E7-4F5D-9C3B-3A044605F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89" y="4114800"/>
            <a:ext cx="5927426" cy="17798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193BEC-1011-4823-B41D-B31DB728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819400"/>
            <a:ext cx="1910493" cy="8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09373-2352-40F1-BFD0-CA93364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模型坍塌：生成网络的“错误”目标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61F69-B83E-4076-BD51-15A65955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生成网络的目标函数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其中后两项和生成网络无关，因此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5B5C85-2AAE-40E4-A92C-791B27E24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6229441" cy="2669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43ABC2-1594-4FF5-BDB3-FDDB0CC66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80727"/>
            <a:ext cx="5987307" cy="5438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7FE41C4-1E5D-48F4-8DA3-B3DC3E1A08F4}"/>
              </a:ext>
            </a:extLst>
          </p:cNvPr>
          <p:cNvSpPr/>
          <p:nvPr/>
        </p:nvSpPr>
        <p:spPr>
          <a:xfrm>
            <a:off x="5105400" y="5257800"/>
            <a:ext cx="2209800" cy="899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1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1819-49C2-4462-838E-3F78EA5F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前向和逆向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14F42D-E4E3-4EA8-A460-44A729ECD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KL</a:t>
                </a:r>
                <a:r>
                  <a:rPr lang="zh-CN" altLang="en-US" dirty="0"/>
                  <a:t>散度是一种非对称的散度，在计算真实分布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和模型分布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散度时，按照顺序不同，有两种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14F42D-E4E3-4EA8-A460-44A729ECD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778" t="-1605" r="-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10416D1-5CF6-409E-BA61-9F1CC963A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124200"/>
            <a:ext cx="4022377" cy="713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E75CDF-CD98-4757-9A42-FDA94A873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4" y="4572000"/>
            <a:ext cx="3967947" cy="7021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76A683-49E3-4C7B-AABF-75BE7133A9A6}"/>
              </a:ext>
            </a:extLst>
          </p:cNvPr>
          <p:cNvSpPr/>
          <p:nvPr/>
        </p:nvSpPr>
        <p:spPr>
          <a:xfrm>
            <a:off x="2667000" y="329605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DC3AA8-DEB9-4C5E-A966-2457B25B849C}"/>
              </a:ext>
            </a:extLst>
          </p:cNvPr>
          <p:cNvSpPr/>
          <p:nvPr/>
        </p:nvSpPr>
        <p:spPr>
          <a:xfrm>
            <a:off x="2700580" y="477566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逆向KL散度</a:t>
            </a:r>
          </a:p>
        </p:txBody>
      </p:sp>
    </p:spTree>
    <p:extLst>
      <p:ext uri="{BB962C8B-B14F-4D97-AF65-F5344CB8AC3E}">
        <p14:creationId xmlns:p14="http://schemas.microsoft.com/office/powerpoint/2010/main" val="3490539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前向和逆向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C65D5D-104D-415B-8181-FA83EEEB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074376" cy="320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7D9718-FE6D-422B-81A7-2DA462BD8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803388"/>
            <a:ext cx="3260377" cy="577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FB461-669F-4A20-A300-2FB3C85310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85" y="4803388"/>
            <a:ext cx="3266121" cy="5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37DA3-8071-4A5A-B470-A3D1E0E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机器学习的两种范式</a:t>
            </a:r>
          </a:p>
        </p:txBody>
      </p:sp>
      <p:pic>
        <p:nvPicPr>
          <p:cNvPr id="3074" name="Picture 2" descr="https://i.stack.imgur.com/Xrmqg.png">
            <a:extLst>
              <a:ext uri="{FF2B5EF4-FFF2-40B4-BE49-F238E27FC236}">
                <a16:creationId xmlns:a16="http://schemas.microsoft.com/office/drawing/2014/main" id="{EE57BA8F-EA44-49B5-AD9B-71F3973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8724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002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E85D3-AA74-4856-B56A-F1366258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CE4B4-36B5-45DC-9866-1F6E66176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弱化判别器</a:t>
            </a:r>
            <a:endParaRPr lang="en-US" altLang="zh-CN" dirty="0"/>
          </a:p>
          <a:p>
            <a:r>
              <a:rPr lang="zh-CN" altLang="en-US" dirty="0"/>
              <a:t>使用更好的损失函数</a:t>
            </a: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E81CB359-4A73-4F62-8FB2-A962EB7BD085}"/>
              </a:ext>
            </a:extLst>
          </p:cNvPr>
          <p:cNvSpPr/>
          <p:nvPr/>
        </p:nvSpPr>
        <p:spPr>
          <a:xfrm>
            <a:off x="2732490" y="5038191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21">
            <a:extLst>
              <a:ext uri="{FF2B5EF4-FFF2-40B4-BE49-F238E27FC236}">
                <a16:creationId xmlns:a16="http://schemas.microsoft.com/office/drawing/2014/main" id="{AD4EA0BC-B1C8-4975-A514-840AA27670F0}"/>
              </a:ext>
            </a:extLst>
          </p:cNvPr>
          <p:cNvSpPr/>
          <p:nvPr/>
        </p:nvSpPr>
        <p:spPr>
          <a:xfrm>
            <a:off x="3625188" y="5038191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2">
            <a:extLst>
              <a:ext uri="{FF2B5EF4-FFF2-40B4-BE49-F238E27FC236}">
                <a16:creationId xmlns:a16="http://schemas.microsoft.com/office/drawing/2014/main" id="{7A5DBED0-1758-4AEE-90F4-49310B43E8EA}"/>
              </a:ext>
            </a:extLst>
          </p:cNvPr>
          <p:cNvSpPr/>
          <p:nvPr/>
        </p:nvSpPr>
        <p:spPr>
          <a:xfrm>
            <a:off x="3169514" y="4348576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3">
            <a:extLst>
              <a:ext uri="{FF2B5EF4-FFF2-40B4-BE49-F238E27FC236}">
                <a16:creationId xmlns:a16="http://schemas.microsoft.com/office/drawing/2014/main" id="{E6AA7D89-B6D1-47DC-AE1E-CF82A148AE84}"/>
              </a:ext>
            </a:extLst>
          </p:cNvPr>
          <p:cNvSpPr/>
          <p:nvPr/>
        </p:nvSpPr>
        <p:spPr>
          <a:xfrm>
            <a:off x="4764693" y="420910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4">
            <a:extLst>
              <a:ext uri="{FF2B5EF4-FFF2-40B4-BE49-F238E27FC236}">
                <a16:creationId xmlns:a16="http://schemas.microsoft.com/office/drawing/2014/main" id="{91C4A297-6AFF-4EAA-AEFA-DF8C9E869FF8}"/>
              </a:ext>
            </a:extLst>
          </p:cNvPr>
          <p:cNvSpPr/>
          <p:nvPr/>
        </p:nvSpPr>
        <p:spPr>
          <a:xfrm>
            <a:off x="4013721" y="3483282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5">
            <a:extLst>
              <a:ext uri="{FF2B5EF4-FFF2-40B4-BE49-F238E27FC236}">
                <a16:creationId xmlns:a16="http://schemas.microsoft.com/office/drawing/2014/main" id="{F875733E-C243-4141-9879-40AC2732321F}"/>
              </a:ext>
            </a:extLst>
          </p:cNvPr>
          <p:cNvSpPr/>
          <p:nvPr/>
        </p:nvSpPr>
        <p:spPr>
          <a:xfrm>
            <a:off x="4968092" y="343865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6">
            <a:extLst>
              <a:ext uri="{FF2B5EF4-FFF2-40B4-BE49-F238E27FC236}">
                <a16:creationId xmlns:a16="http://schemas.microsoft.com/office/drawing/2014/main" id="{F60E1FB3-92CC-454C-A07C-05DAA29CE1D4}"/>
              </a:ext>
            </a:extLst>
          </p:cNvPr>
          <p:cNvSpPr/>
          <p:nvPr/>
        </p:nvSpPr>
        <p:spPr>
          <a:xfrm>
            <a:off x="4240845" y="405703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7">
            <a:extLst>
              <a:ext uri="{FF2B5EF4-FFF2-40B4-BE49-F238E27FC236}">
                <a16:creationId xmlns:a16="http://schemas.microsoft.com/office/drawing/2014/main" id="{A59A4628-8BEC-4AF6-AFBF-E95A638A726D}"/>
              </a:ext>
            </a:extLst>
          </p:cNvPr>
          <p:cNvSpPr/>
          <p:nvPr/>
        </p:nvSpPr>
        <p:spPr>
          <a:xfrm>
            <a:off x="4523027" y="3137974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8">
            <a:extLst>
              <a:ext uri="{FF2B5EF4-FFF2-40B4-BE49-F238E27FC236}">
                <a16:creationId xmlns:a16="http://schemas.microsoft.com/office/drawing/2014/main" id="{C4C7988E-30CF-44B2-BA6D-5866CC24ED69}"/>
              </a:ext>
            </a:extLst>
          </p:cNvPr>
          <p:cNvSpPr/>
          <p:nvPr/>
        </p:nvSpPr>
        <p:spPr>
          <a:xfrm>
            <a:off x="5467289" y="3680316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29">
            <a:extLst>
              <a:ext uri="{FF2B5EF4-FFF2-40B4-BE49-F238E27FC236}">
                <a16:creationId xmlns:a16="http://schemas.microsoft.com/office/drawing/2014/main" id="{94E39835-E4A7-4232-83A7-6D9DDF460AD6}"/>
              </a:ext>
            </a:extLst>
          </p:cNvPr>
          <p:cNvSpPr/>
          <p:nvPr/>
        </p:nvSpPr>
        <p:spPr>
          <a:xfrm>
            <a:off x="5673130" y="4668123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30">
            <a:extLst>
              <a:ext uri="{FF2B5EF4-FFF2-40B4-BE49-F238E27FC236}">
                <a16:creationId xmlns:a16="http://schemas.microsoft.com/office/drawing/2014/main" id="{C6121729-BE3A-4FEA-B5FF-1CDF0DE64853}"/>
              </a:ext>
            </a:extLst>
          </p:cNvPr>
          <p:cNvSpPr/>
          <p:nvPr/>
        </p:nvSpPr>
        <p:spPr>
          <a:xfrm>
            <a:off x="5402560" y="5038191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31">
            <a:extLst>
              <a:ext uri="{FF2B5EF4-FFF2-40B4-BE49-F238E27FC236}">
                <a16:creationId xmlns:a16="http://schemas.microsoft.com/office/drawing/2014/main" id="{FFE17BE7-8864-403E-B614-D75608973B5F}"/>
              </a:ext>
            </a:extLst>
          </p:cNvPr>
          <p:cNvSpPr/>
          <p:nvPr/>
        </p:nvSpPr>
        <p:spPr>
          <a:xfrm>
            <a:off x="6394707" y="5130942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2">
            <a:extLst>
              <a:ext uri="{FF2B5EF4-FFF2-40B4-BE49-F238E27FC236}">
                <a16:creationId xmlns:a16="http://schemas.microsoft.com/office/drawing/2014/main" id="{8FBC008A-E61D-4A9F-862F-92D74FC218E0}"/>
              </a:ext>
            </a:extLst>
          </p:cNvPr>
          <p:cNvSpPr/>
          <p:nvPr/>
        </p:nvSpPr>
        <p:spPr>
          <a:xfrm>
            <a:off x="6614927" y="4422682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3">
            <a:extLst>
              <a:ext uri="{FF2B5EF4-FFF2-40B4-BE49-F238E27FC236}">
                <a16:creationId xmlns:a16="http://schemas.microsoft.com/office/drawing/2014/main" id="{B7320F11-6FFC-40BE-A828-2C9EDBEDB327}"/>
              </a:ext>
            </a:extLst>
          </p:cNvPr>
          <p:cNvSpPr/>
          <p:nvPr/>
        </p:nvSpPr>
        <p:spPr>
          <a:xfrm>
            <a:off x="3635775" y="4590243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34">
            <a:extLst>
              <a:ext uri="{FF2B5EF4-FFF2-40B4-BE49-F238E27FC236}">
                <a16:creationId xmlns:a16="http://schemas.microsoft.com/office/drawing/2014/main" id="{601A2843-2320-41FE-B52B-08668389F118}"/>
              </a:ext>
            </a:extLst>
          </p:cNvPr>
          <p:cNvSpPr/>
          <p:nvPr/>
        </p:nvSpPr>
        <p:spPr>
          <a:xfrm>
            <a:off x="4033974" y="2922508"/>
            <a:ext cx="1356849" cy="2944254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35">
            <a:extLst>
              <a:ext uri="{FF2B5EF4-FFF2-40B4-BE49-F238E27FC236}">
                <a16:creationId xmlns:a16="http://schemas.microsoft.com/office/drawing/2014/main" id="{CED7C6A6-CF91-456C-8DC0-2FAFA5049AFE}"/>
              </a:ext>
            </a:extLst>
          </p:cNvPr>
          <p:cNvGrpSpPr/>
          <p:nvPr/>
        </p:nvGrpSpPr>
        <p:grpSpPr>
          <a:xfrm>
            <a:off x="7927941" y="2917417"/>
            <a:ext cx="1993712" cy="879657"/>
            <a:chOff x="935012" y="2092901"/>
            <a:chExt cx="1993712" cy="879657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72974266-53E6-4A8B-ABA7-039C65A63879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22" name="橢圓 38">
                <a:extLst>
                  <a:ext uri="{FF2B5EF4-FFF2-40B4-BE49-F238E27FC236}">
                    <a16:creationId xmlns:a16="http://schemas.microsoft.com/office/drawing/2014/main" id="{7D5DB13F-9BEE-490E-B80F-1706B2949DE1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39">
                <a:extLst>
                  <a:ext uri="{FF2B5EF4-FFF2-40B4-BE49-F238E27FC236}">
                    <a16:creationId xmlns:a16="http://schemas.microsoft.com/office/drawing/2014/main" id="{7B5B920B-286F-4615-BD68-0494933E366B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文字方塊 40">
                <a:extLst>
                  <a:ext uri="{FF2B5EF4-FFF2-40B4-BE49-F238E27FC236}">
                    <a16:creationId xmlns:a16="http://schemas.microsoft.com/office/drawing/2014/main" id="{C02B54F7-F302-4125-B0CD-0BFF264E0328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25" name="文字方塊 41">
                <a:extLst>
                  <a:ext uri="{FF2B5EF4-FFF2-40B4-BE49-F238E27FC236}">
                    <a16:creationId xmlns:a16="http://schemas.microsoft.com/office/drawing/2014/main" id="{812CEAEE-F342-43F5-88E2-A9D1F83EB395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A48158-6AA7-4B0C-AF26-A898E9FDFFD1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直線接點 5">
            <a:extLst>
              <a:ext uri="{FF2B5EF4-FFF2-40B4-BE49-F238E27FC236}">
                <a16:creationId xmlns:a16="http://schemas.microsoft.com/office/drawing/2014/main" id="{BDE1A7FF-0436-48EB-8749-01A81C51128B}"/>
              </a:ext>
            </a:extLst>
          </p:cNvPr>
          <p:cNvCxnSpPr>
            <a:cxnSpLocks/>
          </p:cNvCxnSpPr>
          <p:nvPr/>
        </p:nvCxnSpPr>
        <p:spPr>
          <a:xfrm>
            <a:off x="3206687" y="3350078"/>
            <a:ext cx="2278078" cy="2379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8">
            <a:extLst>
              <a:ext uri="{FF2B5EF4-FFF2-40B4-BE49-F238E27FC236}">
                <a16:creationId xmlns:a16="http://schemas.microsoft.com/office/drawing/2014/main" id="{C8A381E0-0D71-4B77-8493-D9A924D795A4}"/>
              </a:ext>
            </a:extLst>
          </p:cNvPr>
          <p:cNvSpPr txBox="1"/>
          <p:nvPr/>
        </p:nvSpPr>
        <p:spPr>
          <a:xfrm>
            <a:off x="5484765" y="2849115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strong</a:t>
            </a:r>
            <a:endParaRPr lang="zh-TW" altLang="en-US" sz="2400" dirty="0"/>
          </a:p>
        </p:txBody>
      </p:sp>
      <p:sp>
        <p:nvSpPr>
          <p:cNvPr id="28" name="文字方塊 42">
            <a:extLst>
              <a:ext uri="{FF2B5EF4-FFF2-40B4-BE49-F238E27FC236}">
                <a16:creationId xmlns:a16="http://schemas.microsoft.com/office/drawing/2014/main" id="{72824F29-A5DB-415D-AC2C-5FDA1B68CB84}"/>
              </a:ext>
            </a:extLst>
          </p:cNvPr>
          <p:cNvSpPr txBox="1"/>
          <p:nvPr/>
        </p:nvSpPr>
        <p:spPr>
          <a:xfrm>
            <a:off x="2209800" y="3198167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</a:t>
            </a:r>
            <a:endParaRPr lang="zh-TW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14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 GAN (LSGAN)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8E881-5465-497B-A130-5DF7F1FA4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Replace sigmoid with linear (replace classification with regression)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114E353-CAF3-4A29-A65F-B3B3FE9C68AB}"/>
              </a:ext>
            </a:extLst>
          </p:cNvPr>
          <p:cNvCxnSpPr>
            <a:cxnSpLocks/>
          </p:cNvCxnSpPr>
          <p:nvPr/>
        </p:nvCxnSpPr>
        <p:spPr>
          <a:xfrm>
            <a:off x="6095715" y="603093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F51F702-4C09-424F-BEA0-B158849F3E31}"/>
              </a:ext>
            </a:extLst>
          </p:cNvPr>
          <p:cNvSpPr/>
          <p:nvPr/>
        </p:nvSpPr>
        <p:spPr>
          <a:xfrm>
            <a:off x="8542098" y="593562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701C847-7620-4C44-A8E0-71CCC3496452}"/>
              </a:ext>
            </a:extLst>
          </p:cNvPr>
          <p:cNvSpPr/>
          <p:nvPr/>
        </p:nvSpPr>
        <p:spPr>
          <a:xfrm>
            <a:off x="8356978" y="593562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941FE44-DB6C-4317-853D-660131C3BAC6}"/>
              </a:ext>
            </a:extLst>
          </p:cNvPr>
          <p:cNvSpPr/>
          <p:nvPr/>
        </p:nvSpPr>
        <p:spPr>
          <a:xfrm>
            <a:off x="8706306" y="5935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A71FA35-2C80-4C53-81C7-B974304A4981}"/>
              </a:ext>
            </a:extLst>
          </p:cNvPr>
          <p:cNvSpPr/>
          <p:nvPr/>
        </p:nvSpPr>
        <p:spPr>
          <a:xfrm>
            <a:off x="8093438" y="59335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70F263-3C38-4B09-9720-8A82A07A0703}"/>
              </a:ext>
            </a:extLst>
          </p:cNvPr>
          <p:cNvSpPr/>
          <p:nvPr/>
        </p:nvSpPr>
        <p:spPr>
          <a:xfrm>
            <a:off x="8981809" y="594514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55E0D1-43BD-42AA-B7B0-293B4A3D6A0D}"/>
              </a:ext>
            </a:extLst>
          </p:cNvPr>
          <p:cNvSpPr/>
          <p:nvPr/>
        </p:nvSpPr>
        <p:spPr>
          <a:xfrm>
            <a:off x="7025440" y="592405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BDC877-DB34-4EA0-BE2D-BDFA8A4DD349}"/>
              </a:ext>
            </a:extLst>
          </p:cNvPr>
          <p:cNvSpPr/>
          <p:nvPr/>
        </p:nvSpPr>
        <p:spPr>
          <a:xfrm>
            <a:off x="6840320" y="592405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D3B446B-1D06-434B-B367-AA0141F23954}"/>
              </a:ext>
            </a:extLst>
          </p:cNvPr>
          <p:cNvSpPr/>
          <p:nvPr/>
        </p:nvSpPr>
        <p:spPr>
          <a:xfrm>
            <a:off x="7189648" y="5924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D464AF-FDB4-44DC-B320-54DE69ECFE5A}"/>
              </a:ext>
            </a:extLst>
          </p:cNvPr>
          <p:cNvSpPr/>
          <p:nvPr/>
        </p:nvSpPr>
        <p:spPr>
          <a:xfrm>
            <a:off x="6576780" y="59220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5195908-0F33-448E-9C02-1002EEB4FA05}"/>
              </a:ext>
            </a:extLst>
          </p:cNvPr>
          <p:cNvSpPr/>
          <p:nvPr/>
        </p:nvSpPr>
        <p:spPr>
          <a:xfrm>
            <a:off x="7465151" y="593357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0F6198-6E76-4919-8214-3E0CB66B7BE2}"/>
              </a:ext>
            </a:extLst>
          </p:cNvPr>
          <p:cNvCxnSpPr>
            <a:cxnSpLocks/>
          </p:cNvCxnSpPr>
          <p:nvPr/>
        </p:nvCxnSpPr>
        <p:spPr>
          <a:xfrm flipV="1">
            <a:off x="6581772" y="4695259"/>
            <a:ext cx="2731552" cy="1751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295F0BE-320E-4F29-80B4-A21358BA86A6}"/>
              </a:ext>
            </a:extLst>
          </p:cNvPr>
          <p:cNvSpPr txBox="1"/>
          <p:nvPr/>
        </p:nvSpPr>
        <p:spPr>
          <a:xfrm>
            <a:off x="4917287" y="3739178"/>
            <a:ext cx="110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1 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00CEE41-81EA-4CB6-A1C3-11DAF4D8FD61}"/>
              </a:ext>
            </a:extLst>
          </p:cNvPr>
          <p:cNvSpPr txBox="1"/>
          <p:nvPr/>
        </p:nvSpPr>
        <p:spPr>
          <a:xfrm>
            <a:off x="9136568" y="3739178"/>
            <a:ext cx="110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 (Fake)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1EA4DD4-71AA-42C0-ADE7-27BD262F48AA}"/>
              </a:ext>
            </a:extLst>
          </p:cNvPr>
          <p:cNvGrpSpPr/>
          <p:nvPr/>
        </p:nvGrpSpPr>
        <p:grpSpPr>
          <a:xfrm>
            <a:off x="1940279" y="2847124"/>
            <a:ext cx="4003255" cy="1035101"/>
            <a:chOff x="875522" y="2833778"/>
            <a:chExt cx="4003255" cy="1035101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9C490A4-C371-4356-9396-50A6C489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22" y="2833778"/>
              <a:ext cx="879920" cy="87992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B02F51-1BC8-47C1-A54C-EDCE8999B31A}"/>
                </a:ext>
              </a:extLst>
            </p:cNvPr>
            <p:cNvSpPr/>
            <p:nvPr/>
          </p:nvSpPr>
          <p:spPr>
            <a:xfrm>
              <a:off x="2190093" y="2847660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判别网络</a:t>
              </a:r>
              <a:endParaRPr lang="en-US" altLang="zh-TW" sz="2000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C1FBD478-1288-4CEE-BBC4-11D65E781DAB}"/>
                </a:ext>
              </a:extLst>
            </p:cNvPr>
            <p:cNvSpPr/>
            <p:nvPr/>
          </p:nvSpPr>
          <p:spPr>
            <a:xfrm>
              <a:off x="1755442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97AD5B05-0A5B-4963-B4E1-4F32F9A0D506}"/>
                </a:ext>
              </a:extLst>
            </p:cNvPr>
            <p:cNvSpPr/>
            <p:nvPr/>
          </p:nvSpPr>
          <p:spPr>
            <a:xfrm>
              <a:off x="3560817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7D4CA26-EA14-44E0-B594-A1D1FA6F90FB}"/>
                </a:ext>
              </a:extLst>
            </p:cNvPr>
            <p:cNvSpPr txBox="1"/>
            <p:nvPr/>
          </p:nvSpPr>
          <p:spPr>
            <a:xfrm>
              <a:off x="3935072" y="3037882"/>
              <a:ext cx="94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BABF163-4CD9-409F-A759-6B9002CC1C39}"/>
              </a:ext>
            </a:extLst>
          </p:cNvPr>
          <p:cNvGrpSpPr/>
          <p:nvPr/>
        </p:nvGrpSpPr>
        <p:grpSpPr>
          <a:xfrm>
            <a:off x="6186396" y="2841735"/>
            <a:ext cx="3976419" cy="1034333"/>
            <a:chOff x="4912391" y="2852915"/>
            <a:chExt cx="3976419" cy="103433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F73E27-C3F0-4D62-BB7A-D0309E05F6C7}"/>
                </a:ext>
              </a:extLst>
            </p:cNvPr>
            <p:cNvSpPr/>
            <p:nvPr/>
          </p:nvSpPr>
          <p:spPr>
            <a:xfrm>
              <a:off x="6179053" y="285291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判别网络</a:t>
              </a:r>
              <a:endParaRPr lang="en-US" altLang="zh-TW" sz="2000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1D26B226-5E7C-476D-8C57-82A7A550A8EA}"/>
                </a:ext>
              </a:extLst>
            </p:cNvPr>
            <p:cNvSpPr/>
            <p:nvPr/>
          </p:nvSpPr>
          <p:spPr>
            <a:xfrm>
              <a:off x="5744402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81558333-D94E-4C8C-AAE1-C7C8BBA653D3}"/>
                </a:ext>
              </a:extLst>
            </p:cNvPr>
            <p:cNvSpPr/>
            <p:nvPr/>
          </p:nvSpPr>
          <p:spPr>
            <a:xfrm>
              <a:off x="7549777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40DF7738-4827-4E3E-910A-C5401A55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2391" y="2874003"/>
              <a:ext cx="813045" cy="85583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7B66654-419F-44E9-9D4B-9AFE59237D7B}"/>
                </a:ext>
              </a:extLst>
            </p:cNvPr>
            <p:cNvSpPr txBox="1"/>
            <p:nvPr/>
          </p:nvSpPr>
          <p:spPr>
            <a:xfrm>
              <a:off x="7945105" y="3056251"/>
              <a:ext cx="94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D07BC68-C5A8-42A7-A397-A39DB61C6DE2}"/>
              </a:ext>
            </a:extLst>
          </p:cNvPr>
          <p:cNvCxnSpPr>
            <a:cxnSpLocks/>
          </p:cNvCxnSpPr>
          <p:nvPr/>
        </p:nvCxnSpPr>
        <p:spPr>
          <a:xfrm>
            <a:off x="5471680" y="3435397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A3DA334-6E53-4D73-B127-10C8F72AA047}"/>
              </a:ext>
            </a:extLst>
          </p:cNvPr>
          <p:cNvCxnSpPr>
            <a:cxnSpLocks/>
          </p:cNvCxnSpPr>
          <p:nvPr/>
        </p:nvCxnSpPr>
        <p:spPr>
          <a:xfrm>
            <a:off x="9690961" y="3421025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A204E4-38F8-4B17-ABE2-1026A535ED30}"/>
              </a:ext>
            </a:extLst>
          </p:cNvPr>
          <p:cNvCxnSpPr>
            <a:cxnSpLocks/>
          </p:cNvCxnSpPr>
          <p:nvPr/>
        </p:nvCxnSpPr>
        <p:spPr>
          <a:xfrm>
            <a:off x="2068597" y="6085977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>
            <a:extLst>
              <a:ext uri="{FF2B5EF4-FFF2-40B4-BE49-F238E27FC236}">
                <a16:creationId xmlns:a16="http://schemas.microsoft.com/office/drawing/2014/main" id="{AAB21A4D-2FD1-4DE9-BBCF-6E5FB6F1AD84}"/>
              </a:ext>
            </a:extLst>
          </p:cNvPr>
          <p:cNvSpPr/>
          <p:nvPr/>
        </p:nvSpPr>
        <p:spPr>
          <a:xfrm>
            <a:off x="4514980" y="599066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787DBD9-7D0A-4F36-A879-704406B4189B}"/>
              </a:ext>
            </a:extLst>
          </p:cNvPr>
          <p:cNvSpPr/>
          <p:nvPr/>
        </p:nvSpPr>
        <p:spPr>
          <a:xfrm>
            <a:off x="4329860" y="59906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95FDDE8-EF09-4E22-9E30-6FF8456325D9}"/>
              </a:ext>
            </a:extLst>
          </p:cNvPr>
          <p:cNvSpPr/>
          <p:nvPr/>
        </p:nvSpPr>
        <p:spPr>
          <a:xfrm>
            <a:off x="4679188" y="599066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0756FA23-DFC7-49D8-8D27-92A1D28C415D}"/>
              </a:ext>
            </a:extLst>
          </p:cNvPr>
          <p:cNvSpPr/>
          <p:nvPr/>
        </p:nvSpPr>
        <p:spPr>
          <a:xfrm>
            <a:off x="4066320" y="5988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C5FE01A0-11FF-4474-BDEB-CB01C267D301}"/>
              </a:ext>
            </a:extLst>
          </p:cNvPr>
          <p:cNvSpPr/>
          <p:nvPr/>
        </p:nvSpPr>
        <p:spPr>
          <a:xfrm>
            <a:off x="4954691" y="600018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5387977A-234C-494A-BF5B-AB7B1F48414E}"/>
              </a:ext>
            </a:extLst>
          </p:cNvPr>
          <p:cNvSpPr/>
          <p:nvPr/>
        </p:nvSpPr>
        <p:spPr>
          <a:xfrm>
            <a:off x="2998322" y="597909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1615E595-24C2-4758-BD55-FFB0BD9DB146}"/>
              </a:ext>
            </a:extLst>
          </p:cNvPr>
          <p:cNvSpPr/>
          <p:nvPr/>
        </p:nvSpPr>
        <p:spPr>
          <a:xfrm>
            <a:off x="2813202" y="597909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3241FDE6-4FC7-4C70-8B5C-9DC1628AD6E0}"/>
              </a:ext>
            </a:extLst>
          </p:cNvPr>
          <p:cNvSpPr/>
          <p:nvPr/>
        </p:nvSpPr>
        <p:spPr>
          <a:xfrm>
            <a:off x="3162530" y="597909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54F9E93-7B66-4039-9D8E-A706E26298D1}"/>
              </a:ext>
            </a:extLst>
          </p:cNvPr>
          <p:cNvSpPr/>
          <p:nvPr/>
        </p:nvSpPr>
        <p:spPr>
          <a:xfrm>
            <a:off x="2549662" y="5977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F2378ED-AA00-4F82-9AA0-B73C3D105958}"/>
              </a:ext>
            </a:extLst>
          </p:cNvPr>
          <p:cNvSpPr/>
          <p:nvPr/>
        </p:nvSpPr>
        <p:spPr>
          <a:xfrm>
            <a:off x="3438033" y="598861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F84D6E39-E55D-44E9-A5A8-482FA0AECD06}"/>
              </a:ext>
            </a:extLst>
          </p:cNvPr>
          <p:cNvSpPr/>
          <p:nvPr/>
        </p:nvSpPr>
        <p:spPr>
          <a:xfrm rot="21343433">
            <a:off x="2537017" y="4859018"/>
            <a:ext cx="2532185" cy="1012995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8FEA29F-1E82-45A2-A0CB-43C84DC18716}"/>
              </a:ext>
            </a:extLst>
          </p:cNvPr>
          <p:cNvSpPr txBox="1"/>
          <p:nvPr/>
        </p:nvSpPr>
        <p:spPr>
          <a:xfrm>
            <a:off x="2025025" y="4981904"/>
            <a:ext cx="2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don’t move.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1E70F5D-C397-43BC-9000-24C53966445F}"/>
              </a:ext>
            </a:extLst>
          </p:cNvPr>
          <p:cNvSpPr txBox="1"/>
          <p:nvPr/>
        </p:nvSpPr>
        <p:spPr>
          <a:xfrm>
            <a:off x="9725689" y="5813116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930D7A17-A150-4BA2-A96D-1B9E7E6E14A0}"/>
              </a:ext>
            </a:extLst>
          </p:cNvPr>
          <p:cNvCxnSpPr>
            <a:cxnSpLocks/>
          </p:cNvCxnSpPr>
          <p:nvPr/>
        </p:nvCxnSpPr>
        <p:spPr>
          <a:xfrm>
            <a:off x="6143073" y="5083405"/>
            <a:ext cx="360895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F060CC-4370-40AE-A08F-F255CF98EC5E}"/>
              </a:ext>
            </a:extLst>
          </p:cNvPr>
          <p:cNvSpPr txBox="1"/>
          <p:nvPr/>
        </p:nvSpPr>
        <p:spPr>
          <a:xfrm>
            <a:off x="9716684" y="4848808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5312D8FE-ED2A-4970-9941-92CE10122345}"/>
              </a:ext>
            </a:extLst>
          </p:cNvPr>
          <p:cNvSpPr/>
          <p:nvPr/>
        </p:nvSpPr>
        <p:spPr>
          <a:xfrm>
            <a:off x="6805583" y="5268314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903437A-C9F6-4923-B8A4-4A7C64F4803D}"/>
              </a:ext>
            </a:extLst>
          </p:cNvPr>
          <p:cNvGrpSpPr/>
          <p:nvPr/>
        </p:nvGrpSpPr>
        <p:grpSpPr>
          <a:xfrm>
            <a:off x="8525660" y="182158"/>
            <a:ext cx="2523339" cy="1195981"/>
            <a:chOff x="935012" y="2092901"/>
            <a:chExt cx="1993712" cy="1195981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401B12F-B9A9-4767-927B-57A77D72E930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1154449"/>
              <a:chOff x="711939" y="2110962"/>
              <a:chExt cx="1817873" cy="1154449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327F277B-C222-4CB2-B220-FB48183E3787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62D284A8-5B16-47E2-9D3E-561628F0AC24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406E9CC8-3144-4087-8F33-66867E3B5257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6BCF453-33D5-4B59-AB28-6F0810DA18AB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293F1E-85F6-47C2-A8DB-3CE839A64756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355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/>
      <p:bldP spid="7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9503-9377-48A8-B426-0BA0C93B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65107C-B517-4AED-A20F-11E6C529B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f-divergences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65107C-B517-4AED-A20F-11E6C529B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778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9B91076-6574-4CFB-98AC-F085D8F99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9752546" cy="2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8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9503-9377-48A8-B426-0BA0C93B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f-GAN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5107C-B517-4AED-A20F-11E6C529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目标函数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f-divergences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783D54-9FC1-4A1E-AEE1-3CA6AC68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52600"/>
            <a:ext cx="5955588" cy="593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A925E2-8423-4C72-BCAF-627B03CF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5395"/>
            <a:ext cx="7821590" cy="18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2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47926-16E0-41BA-933C-EA378C8C9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787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</a:t>
            </a:r>
            <a:r>
              <a:rPr lang="zh-CN" altLang="en-US" dirty="0"/>
              <a:t>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46D11FE-6F66-4712-B25A-769EFDE6E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Wasserstein</a:t>
                </a:r>
                <a:r>
                  <a:rPr lang="zh-CN" altLang="en-US" dirty="0"/>
                  <a:t>距离用于衡量两个分布之间的距离。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是边际分布为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的所有可能的联合分布集合，</a:t>
                </a:r>
                <a:r>
                  <a:rPr lang="en-US" altLang="zh-CN" dirty="0"/>
                  <a:t>d(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的距离，比如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距离等。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Wasserstein</a:t>
                </a:r>
                <a:r>
                  <a:rPr lang="zh-CN" altLang="en-US" dirty="0"/>
                  <a:t>距离相比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散度和</a:t>
                </a:r>
                <a:r>
                  <a:rPr lang="en-US" altLang="zh-CN" dirty="0"/>
                  <a:t>JS</a:t>
                </a:r>
                <a:r>
                  <a:rPr lang="zh-CN" altLang="en-US" dirty="0"/>
                  <a:t>散度的优势在于：即使两个分布没有重叠或者重叠非常少，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距离仍然能反映两个分布的远近。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46D11FE-6F66-4712-B25A-769EFDE6E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6" t="-1446" r="-3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0A547CA-E868-43DC-A46F-5F0DE3204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76400"/>
            <a:ext cx="68202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72F90-C408-4E67-976E-20EEE8DA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</a:t>
            </a:r>
            <a:r>
              <a:rPr lang="zh-CN" altLang="en-US" dirty="0"/>
              <a:t>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9CF37-40F6-4C13-A655-F4DC7D3951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如果将两个分布看作是两个土堆，联合分布</a:t>
                </a:r>
                <a:r>
                  <a:rPr lang="en-US" altLang="zh-CN" dirty="0"/>
                  <a:t>γ(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看作是从土堆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的位置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到土堆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的位置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的搬运土的数量。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距离可以理解为搬运土堆的最小工作量，也称为推土机距离（</a:t>
                </a:r>
                <a:r>
                  <a:rPr lang="en-US" altLang="zh-CN" dirty="0"/>
                  <a:t>Earth-Mover’s Distance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EMD</a:t>
                </a:r>
                <a:r>
                  <a:rPr lang="zh-CN" altLang="en-US" dirty="0"/>
                  <a:t>）。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9CF37-40F6-4C13-A655-F4DC7D395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D30E5F9-3748-4822-A3A4-886F17843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13369"/>
            <a:ext cx="6787420" cy="17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1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</a:t>
            </a:r>
            <a:br>
              <a:rPr lang="en-US" altLang="zh-CN" dirty="0"/>
            </a:br>
            <a:r>
              <a:rPr lang="en-US" altLang="zh-CN" dirty="0"/>
              <a:t>Rubinstein </a:t>
            </a:r>
            <a:r>
              <a:rPr lang="zh-CN" altLang="en-US" dirty="0"/>
              <a:t>对偶定理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B3D7-B75C-4826-B30F-58524B78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</a:t>
            </a:r>
            <a:r>
              <a:rPr lang="zh-CN" altLang="en-US" dirty="0"/>
              <a:t>连续函数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1495B-5CB9-4168-9127-E05C2404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7312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09" y="1929952"/>
            <a:ext cx="5584382" cy="3336234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8981E0-4D1E-4ABD-BD75-6AFA7F7B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生成模型：一系列用于随机生成可观测数据的模型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DAD39-2CCB-43A4-AC41-FAD83FA80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生成模型包含两个步骤：</a:t>
            </a:r>
            <a:endParaRPr lang="en-US" altLang="zh-CN" dirty="0"/>
          </a:p>
          <a:p>
            <a:pPr lvl="1"/>
            <a:r>
              <a:rPr lang="zh-CN" altLang="en-US" dirty="0"/>
              <a:t>密度估计</a:t>
            </a:r>
            <a:endParaRPr lang="en-US" altLang="zh-CN" dirty="0"/>
          </a:p>
          <a:p>
            <a:pPr lvl="1"/>
            <a:r>
              <a:rPr lang="zh-CN" altLang="en-US" dirty="0"/>
              <a:t>采样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12A402-0419-49BB-80EE-3EEFF4F1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8" y="3048000"/>
            <a:ext cx="686027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18570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9601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01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71801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867400" y="2854888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96000" y="3237878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7086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162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7476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15" y="1167753"/>
            <a:ext cx="8791575" cy="15430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64907" y="759139"/>
            <a:ext cx="377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CNN, D: CNN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764907" y="2714681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(no normalization), D: CNN (no normalization)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8784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380092" y="209187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591400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84" y="3105008"/>
            <a:ext cx="8791200" cy="16131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00" y="5162418"/>
            <a:ext cx="8791200" cy="149752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745056" y="4749348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(tanh), D: CNN(tanh)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948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7476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8784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380092" y="209187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591400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4" y="1162311"/>
            <a:ext cx="8667750" cy="155257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717398" y="745721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MLP, D: CNN</a:t>
            </a:r>
            <a:endParaRPr lang="zh-TW" altLang="en-US" sz="24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98" y="3175412"/>
            <a:ext cx="8667750" cy="155257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707990" y="2759528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(bad structure), D: CNN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80" y="5188513"/>
            <a:ext cx="8703385" cy="1536523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661572" y="4773335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101 layer, D: 101 layer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592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DE644-7034-4617-A312-53028FBDF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的扩展</a:t>
            </a:r>
          </a:p>
        </p:txBody>
      </p:sp>
    </p:spTree>
    <p:extLst>
      <p:ext uri="{BB962C8B-B14F-4D97-AF65-F5344CB8AC3E}">
        <p14:creationId xmlns:p14="http://schemas.microsoft.com/office/powerpoint/2010/main" val="587182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条件生成</a:t>
            </a:r>
            <a:endParaRPr lang="zh-TW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082B52-FB91-4F89-8AF5-E4D910B92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根据条件针对性的生成数据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5277041" y="483772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6822827" y="538290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4673985" y="537858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2812ED-61D6-4E9E-B205-18424F4CB132}"/>
              </a:ext>
            </a:extLst>
          </p:cNvPr>
          <p:cNvSpPr txBox="1"/>
          <p:nvPr/>
        </p:nvSpPr>
        <p:spPr>
          <a:xfrm>
            <a:off x="304800" y="4624036"/>
            <a:ext cx="451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 and red eyes”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8D94ADB-BE2C-4DA3-A6E5-332FF44D0E59}"/>
              </a:ext>
            </a:extLst>
          </p:cNvPr>
          <p:cNvSpPr txBox="1"/>
          <p:nvPr/>
        </p:nvSpPr>
        <p:spPr>
          <a:xfrm>
            <a:off x="387784" y="5488138"/>
            <a:ext cx="443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yellow ribbon”</a:t>
            </a:r>
            <a:endParaRPr lang="zh-TW" altLang="en-US" sz="24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04CDD2C-B91B-466E-8FEF-FE53ED1C3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72" y="4758803"/>
            <a:ext cx="1224812" cy="117037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FEAE69-9C9B-4670-B65D-A86261C7F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705" y="4758804"/>
            <a:ext cx="1408175" cy="117347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6599A2A8-285C-4CF6-9129-0518722A91D5}"/>
              </a:ext>
            </a:extLst>
          </p:cNvPr>
          <p:cNvGrpSpPr/>
          <p:nvPr/>
        </p:nvGrpSpPr>
        <p:grpSpPr>
          <a:xfrm>
            <a:off x="2054582" y="2378572"/>
            <a:ext cx="8082837" cy="1422815"/>
            <a:chOff x="602913" y="2586450"/>
            <a:chExt cx="8082837" cy="142281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57DA935-5EAF-4CF0-962A-F1A5A4188EE6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生成网络</a:t>
              </a:r>
              <a:endParaRPr lang="en-US" altLang="zh-TW" sz="2400" dirty="0"/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AEB12E0-5EC6-466B-984D-87984055610A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F15DF51-21B7-4783-A0F8-50AEA072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6" y="2729676"/>
              <a:ext cx="805004" cy="805004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4EEBDF9-716E-441F-94B1-605C1AF0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461" y="2729676"/>
              <a:ext cx="805004" cy="805004"/>
            </a:xfrm>
            <a:prstGeom prst="rect">
              <a:avLst/>
            </a:prstGeom>
          </p:spPr>
        </p:pic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279AADD6-2DCC-439C-9D30-914BF59B7B1B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/>
                <p:nvPr/>
              </p:nvSpPr>
              <p:spPr>
                <a:xfrm>
                  <a:off x="1656962" y="2608219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962" y="2608219"/>
                  <a:ext cx="736355" cy="102047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36355" cy="102047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23E4CD8-B50B-466B-8D79-C8D12231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6" y="2731572"/>
              <a:ext cx="805004" cy="8050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/>
                <p:nvPr/>
              </p:nvSpPr>
              <p:spPr>
                <a:xfrm>
                  <a:off x="898844" y="2586450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4" y="2586450"/>
                  <a:ext cx="736355" cy="102047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F16F597-BAC3-4407-AA20-A3C69252F55A}"/>
                </a:ext>
              </a:extLst>
            </p:cNvPr>
            <p:cNvSpPr txBox="1"/>
            <p:nvPr/>
          </p:nvSpPr>
          <p:spPr>
            <a:xfrm>
              <a:off x="602913" y="3639933"/>
              <a:ext cx="2860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 a specific range</a:t>
              </a:r>
              <a:endParaRPr lang="zh-TW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83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条件生成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2224364" y="2533234"/>
            <a:ext cx="3382783" cy="1331844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Given condition:</a:t>
              </a:r>
              <a:endParaRPr lang="zh-TW" altLang="en-US" sz="2400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419460" y="1971458"/>
            <a:ext cx="347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Caption Generation</a:t>
            </a:r>
            <a:endParaRPr lang="zh-TW" altLang="en-US" sz="24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34243" y="3985199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24363" y="4704280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condition:</a:t>
            </a:r>
            <a:endParaRPr lang="zh-TW" altLang="en-US" sz="2400" dirty="0"/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7" y="4941920"/>
            <a:ext cx="408421" cy="6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4325257" y="4428908"/>
            <a:ext cx="1415602" cy="511860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0" y="2433123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0" y="4343139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6324600" y="2667000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“A young girl is dancing.”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6324599" y="4469378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“Hello. Nice to see you.”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25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4" grpId="0" animBg="1"/>
      <p:bldP spid="17" grpId="0" animBg="1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960CA-18FD-46D6-90B0-8CDFDB82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CN" alt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7B0AEC9-E349-4D54-9A79-DBF1A23A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52" y="2286000"/>
            <a:ext cx="3691180" cy="31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8AA24EE-E52E-496A-964C-A1A506CB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0600"/>
            <a:ext cx="6814087" cy="30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8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686F028-DB9F-409A-AE37-5E70451B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3657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25133B8-AD51-4274-9BE0-673F374E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28850"/>
            <a:ext cx="52673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53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InfoGAN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4534" y="1974967"/>
            <a:ext cx="120396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判别网络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93131" y="3503587"/>
            <a:ext cx="1393624" cy="960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分类器</a:t>
            </a:r>
            <a:endParaRPr lang="zh-TW" altLang="en-US" sz="20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5982177" y="2884410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  <a:endCxn id="18" idx="1"/>
          </p:cNvCxnSpPr>
          <p:nvPr/>
        </p:nvCxnSpPr>
        <p:spPr>
          <a:xfrm flipV="1">
            <a:off x="8427503" y="2451766"/>
            <a:ext cx="608642" cy="307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036145" y="2251711"/>
            <a:ext cx="98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scalar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604553" y="1974967"/>
            <a:ext cx="1539240" cy="9607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Generator</a:t>
            </a:r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3169546" y="2449752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355180" y="2237054"/>
            <a:ext cx="42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=</a:t>
            </a:r>
            <a:endParaRPr lang="zh-TW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2090575" y="1974968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z</a:t>
            </a:r>
            <a:endParaRPr lang="zh-TW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2778399" y="2405702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Z'</a:t>
            </a:r>
            <a:endParaRPr lang="zh-TW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2763885" y="1960472"/>
            <a:ext cx="316008" cy="40903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</a:t>
            </a:r>
            <a:endParaRPr lang="zh-TW" altLang="en-US" sz="20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5198319" y="2467885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642024" y="2062850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x</a:t>
            </a:r>
            <a:endParaRPr lang="zh-TW" altLang="en-US" sz="2000" dirty="0"/>
          </a:p>
        </p:txBody>
      </p: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5989963" y="4549215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21083" y="5188203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</a:t>
            </a:r>
            <a:endParaRPr lang="zh-TW" altLang="en-US" sz="2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169547" y="4827763"/>
            <a:ext cx="282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Predict the code c that generates x</a:t>
            </a:r>
            <a:endParaRPr lang="zh-TW" altLang="en-US" sz="20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487836" y="2463778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828800" y="1676400"/>
            <a:ext cx="4930321" cy="4209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5" name="文字方塊 44"/>
          <p:cNvSpPr txBox="1"/>
          <p:nvPr/>
        </p:nvSpPr>
        <p:spPr>
          <a:xfrm>
            <a:off x="2044691" y="3510235"/>
            <a:ext cx="151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“Auto-encoder”</a:t>
            </a:r>
            <a:endParaRPr lang="zh-TW" altLang="en-US" sz="24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789876" y="3633345"/>
            <a:ext cx="1883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Parameter </a:t>
            </a:r>
          </a:p>
          <a:p>
            <a:pPr algn="ctr"/>
            <a:r>
              <a:rPr lang="en-US" altLang="zh-TW" sz="2000" dirty="0"/>
              <a:t>sharing</a:t>
            </a:r>
            <a:endParaRPr lang="zh-TW" altLang="en-US" sz="2000" dirty="0"/>
          </a:p>
        </p:txBody>
      </p:sp>
      <p:cxnSp>
        <p:nvCxnSpPr>
          <p:cNvPr id="47" name="直線單箭頭接點 46"/>
          <p:cNvCxnSpPr>
            <a:cxnSpLocks/>
            <a:stCxn id="4" idx="2"/>
          </p:cNvCxnSpPr>
          <p:nvPr/>
        </p:nvCxnSpPr>
        <p:spPr>
          <a:xfrm>
            <a:off x="7756514" y="2935721"/>
            <a:ext cx="395978" cy="63274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6591943" y="3947551"/>
            <a:ext cx="1362560" cy="3641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551207" y="4494715"/>
            <a:ext cx="236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(only the last layer is different)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024DA-9E09-4FAB-82BE-EE8FDF710BA4}"/>
              </a:ext>
            </a:extLst>
          </p:cNvPr>
          <p:cNvSpPr txBox="1"/>
          <p:nvPr/>
        </p:nvSpPr>
        <p:spPr>
          <a:xfrm>
            <a:off x="3794640" y="2894535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C0978A-30FC-45D1-AD30-0288E5FC2CCB}"/>
              </a:ext>
            </a:extLst>
          </p:cNvPr>
          <p:cNvSpPr txBox="1"/>
          <p:nvPr/>
        </p:nvSpPr>
        <p:spPr>
          <a:xfrm>
            <a:off x="4094687" y="3814102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547BB76-4729-4660-A2DF-6EB4766B7BB4}"/>
              </a:ext>
            </a:extLst>
          </p:cNvPr>
          <p:cNvCxnSpPr>
            <a:cxnSpLocks/>
          </p:cNvCxnSpPr>
          <p:nvPr/>
        </p:nvCxnSpPr>
        <p:spPr>
          <a:xfrm flipH="1">
            <a:off x="3284602" y="3177195"/>
            <a:ext cx="538097" cy="450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3B2BB1C-7F7E-4FAE-8C14-5CDAC0CF49AC}"/>
              </a:ext>
            </a:extLst>
          </p:cNvPr>
          <p:cNvCxnSpPr>
            <a:cxnSpLocks/>
            <a:stCxn id="27" idx="1"/>
            <a:endCxn id="45" idx="3"/>
          </p:cNvCxnSpPr>
          <p:nvPr/>
        </p:nvCxnSpPr>
        <p:spPr>
          <a:xfrm flipH="1">
            <a:off x="3560966" y="4014157"/>
            <a:ext cx="533721" cy="96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996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/>
      <p:bldP spid="5" grpId="0" animBg="1"/>
      <p:bldP spid="9" grpId="0"/>
      <p:bldP spid="20" grpId="0" animBg="1"/>
      <p:bldP spid="21" grpId="0" animBg="1"/>
      <p:bldP spid="22" grpId="0" animBg="1"/>
      <p:bldP spid="25" grpId="0" animBg="1"/>
      <p:bldP spid="40" grpId="0" animBg="1"/>
      <p:bldP spid="41" grpId="0"/>
      <p:bldP spid="44" grpId="0" animBg="1"/>
      <p:bldP spid="45" grpId="0"/>
      <p:bldP spid="46" grpId="0"/>
      <p:bldP spid="26" grpId="0"/>
      <p:bldP spid="3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925-4E64-4A45-BC5B-765DDF06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生成数据的另一种思路</a:t>
            </a:r>
          </a:p>
        </p:txBody>
      </p:sp>
      <p:pic>
        <p:nvPicPr>
          <p:cNvPr id="5122" name="Picture 2" descr="http://www.lherranz.org/wp-content/uploads/2018/07/blog_generativesampling2.png">
            <a:extLst>
              <a:ext uri="{FF2B5EF4-FFF2-40B4-BE49-F238E27FC236}">
                <a16:creationId xmlns:a16="http://schemas.microsoft.com/office/drawing/2014/main" id="{7679B726-02FF-43DB-B32A-D6627A5A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6991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84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6123"/>
            <a:ext cx="9144000" cy="56057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127577-307E-4D31-89A1-B8E7AA17007E}"/>
              </a:ext>
            </a:extLst>
          </p:cNvPr>
          <p:cNvSpPr/>
          <p:nvPr/>
        </p:nvSpPr>
        <p:spPr>
          <a:xfrm>
            <a:off x="4439649" y="6311899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</p:spTree>
    <p:extLst>
      <p:ext uri="{BB962C8B-B14F-4D97-AF65-F5344CB8AC3E}">
        <p14:creationId xmlns:p14="http://schemas.microsoft.com/office/powerpoint/2010/main" val="3803026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40AA7A-27B8-4360-8137-30DFC792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44859"/>
            <a:ext cx="9144000" cy="2570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3D7DF1-B2AD-425B-86AD-12DAEF302FDF}"/>
              </a:ext>
            </a:extLst>
          </p:cNvPr>
          <p:cNvSpPr/>
          <p:nvPr/>
        </p:nvSpPr>
        <p:spPr>
          <a:xfrm>
            <a:off x="4439649" y="6311899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8F90AA-EF74-449C-A57F-CF2E1C71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6" y="3550651"/>
            <a:ext cx="91344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CD57-6BF1-401A-A619-B1E2505E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AC-GAN</a:t>
            </a:r>
            <a:endParaRPr lang="zh-CN" altLang="en-US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2460405-D83E-49E9-8EC8-61748B09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97536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1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63540" y="3854650"/>
            <a:ext cx="1985736" cy="11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7272" y="3854650"/>
            <a:ext cx="1985736" cy="1130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7602082" y="3892806"/>
            <a:ext cx="1985736" cy="1130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Discriminator</a:t>
            </a:r>
            <a:endParaRPr lang="zh-TW" altLang="en-US" sz="2000" dirty="0"/>
          </a:p>
        </p:txBody>
      </p:sp>
      <p:sp>
        <p:nvSpPr>
          <p:cNvPr id="10" name="箭號: 向右 9"/>
          <p:cNvSpPr/>
          <p:nvPr/>
        </p:nvSpPr>
        <p:spPr>
          <a:xfrm rot="16200000">
            <a:off x="2989015" y="5069315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1" name="箭號: 向右 10"/>
          <p:cNvSpPr/>
          <p:nvPr/>
        </p:nvSpPr>
        <p:spPr>
          <a:xfrm rot="5400000" flipV="1">
            <a:off x="5272747" y="316607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12" name="箭號: 向右 11"/>
          <p:cNvSpPr/>
          <p:nvPr/>
        </p:nvSpPr>
        <p:spPr>
          <a:xfrm rot="16200000">
            <a:off x="2989016" y="3190339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3" name="箭號: 向右 12"/>
          <p:cNvSpPr/>
          <p:nvPr/>
        </p:nvSpPr>
        <p:spPr>
          <a:xfrm rot="5400000" flipV="1">
            <a:off x="5293152" y="510747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4" name="箭號: 向右 13"/>
          <p:cNvSpPr/>
          <p:nvPr/>
        </p:nvSpPr>
        <p:spPr>
          <a:xfrm rot="16200000">
            <a:off x="7734649" y="5106392"/>
            <a:ext cx="691902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箭號: 向右 14"/>
          <p:cNvSpPr/>
          <p:nvPr/>
        </p:nvSpPr>
        <p:spPr>
          <a:xfrm rot="16200000">
            <a:off x="8227556" y="3214407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文字方塊 15"/>
          <p:cNvSpPr txBox="1"/>
          <p:nvPr/>
        </p:nvSpPr>
        <p:spPr>
          <a:xfrm>
            <a:off x="2462199" y="5676853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513127" y="2687193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745931" y="5676852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810558" y="2644309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21" name="箭號: 向右 20"/>
          <p:cNvSpPr/>
          <p:nvPr/>
        </p:nvSpPr>
        <p:spPr>
          <a:xfrm rot="16200000">
            <a:off x="8784954" y="5127833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/>
          <p:cNvSpPr txBox="1"/>
          <p:nvPr/>
        </p:nvSpPr>
        <p:spPr>
          <a:xfrm>
            <a:off x="7080900" y="5796050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63629" y="5807598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513860" y="2299045"/>
            <a:ext cx="216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from encoder or decoder?</a:t>
            </a:r>
            <a:endParaRPr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58531" y="6033791"/>
            <a:ext cx="119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(real)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5189" y="6033791"/>
            <a:ext cx="1659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(generated)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75187" y="1923537"/>
            <a:ext cx="165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(from prior distribution)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300D75-2DCC-4A8B-826F-D2FBD953C5D5}"/>
              </a:ext>
            </a:extLst>
          </p:cNvPr>
          <p:cNvSpPr/>
          <p:nvPr/>
        </p:nvSpPr>
        <p:spPr>
          <a:xfrm>
            <a:off x="4752971" y="142047"/>
            <a:ext cx="5824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Lucida Grande"/>
              </a:rPr>
              <a:t>Jeff Donahue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Philipp </a:t>
            </a:r>
            <a:r>
              <a:rPr lang="en-US" altLang="zh-TW" sz="1600" dirty="0" err="1">
                <a:latin typeface="Lucida Grande"/>
              </a:rPr>
              <a:t>Krähenbühl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Trevor Darrell, “</a:t>
            </a:r>
            <a:r>
              <a:rPr lang="en-US" altLang="zh-TW" sz="1600" dirty="0"/>
              <a:t>Adversarial Feature Learning”,</a:t>
            </a:r>
            <a:r>
              <a:rPr lang="zh-TW" altLang="en-US" sz="1600" dirty="0"/>
              <a:t> </a:t>
            </a:r>
            <a:r>
              <a:rPr lang="en-US" altLang="zh-TW" sz="1600" dirty="0"/>
              <a:t>ICLR,</a:t>
            </a:r>
            <a:r>
              <a:rPr lang="zh-TW" altLang="en-US" sz="1600" dirty="0"/>
              <a:t> </a:t>
            </a:r>
            <a:r>
              <a:rPr lang="en-US" altLang="zh-TW" sz="1600" dirty="0"/>
              <a:t>2017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63BFC1-FB1C-46CD-9019-4B1C6A6B28A3}"/>
              </a:ext>
            </a:extLst>
          </p:cNvPr>
          <p:cNvSpPr/>
          <p:nvPr/>
        </p:nvSpPr>
        <p:spPr>
          <a:xfrm>
            <a:off x="4752972" y="785003"/>
            <a:ext cx="5824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Lucida Grande"/>
              </a:rPr>
              <a:t>Vincent </a:t>
            </a:r>
            <a:r>
              <a:rPr lang="en-US" altLang="zh-TW" sz="1600" dirty="0" err="1">
                <a:latin typeface="Lucida Grande"/>
              </a:rPr>
              <a:t>Dumoulin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Ishmael </a:t>
            </a:r>
            <a:r>
              <a:rPr lang="en-US" altLang="zh-TW" sz="1600" dirty="0" err="1">
                <a:latin typeface="Lucida Grande"/>
              </a:rPr>
              <a:t>Belghazi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Ben Poole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Olivier </a:t>
            </a:r>
            <a:r>
              <a:rPr lang="en-US" altLang="zh-TW" sz="1600" dirty="0" err="1">
                <a:latin typeface="Lucida Grande"/>
              </a:rPr>
              <a:t>Mastropietro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Alex Lamb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Martin </a:t>
            </a:r>
            <a:r>
              <a:rPr lang="en-US" altLang="zh-TW" sz="1600" dirty="0" err="1">
                <a:latin typeface="Lucida Grande"/>
              </a:rPr>
              <a:t>Arjovsky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Aaron </a:t>
            </a:r>
            <a:r>
              <a:rPr lang="en-US" altLang="zh-TW" sz="1600" dirty="0" err="1">
                <a:latin typeface="Lucida Grande"/>
              </a:rPr>
              <a:t>Courville</a:t>
            </a:r>
            <a:r>
              <a:rPr lang="en-US" altLang="zh-TW" sz="1600" dirty="0">
                <a:latin typeface="Lucida Grande"/>
              </a:rPr>
              <a:t>, “</a:t>
            </a:r>
            <a:r>
              <a:rPr lang="en-US" altLang="zh-TW" sz="1600" dirty="0" err="1"/>
              <a:t>Adversarially</a:t>
            </a:r>
            <a:r>
              <a:rPr lang="en-US" altLang="zh-TW" sz="1600" dirty="0"/>
              <a:t> Learned Inference</a:t>
            </a:r>
            <a:r>
              <a:rPr lang="en-US" altLang="zh-TW" sz="1600" dirty="0">
                <a:latin typeface="Lucida Grande"/>
              </a:rPr>
              <a:t>”, </a:t>
            </a:r>
            <a:r>
              <a:rPr lang="en-US" altLang="zh-TW" sz="1600" dirty="0"/>
              <a:t>ICLR,</a:t>
            </a:r>
            <a:r>
              <a:rPr lang="zh-TW" altLang="en-US" sz="1600" dirty="0"/>
              <a:t> </a:t>
            </a:r>
            <a:r>
              <a:rPr lang="en-US" altLang="zh-TW" sz="1600" dirty="0"/>
              <a:t>2017</a:t>
            </a:r>
            <a:endParaRPr lang="zh-TW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7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53200" y="3455233"/>
            <a:ext cx="231345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/>
              <a:t>谢 谢</a:t>
            </a:r>
            <a:endParaRPr lang="en-US" altLang="zh-CN" sz="3200" dirty="0"/>
          </a:p>
          <a:p>
            <a:pPr algn="ctr"/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深度生成模型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深度生成模型就是利用神经网络构建生成模型。</a:t>
            </a:r>
          </a:p>
          <a:p>
            <a:pPr lvl="1"/>
            <a:r>
              <a:rPr lang="zh-CN" altLang="en-US" dirty="0"/>
              <a:t>变分自编码器（</a:t>
            </a:r>
            <a:r>
              <a:rPr lang="en-US" altLang="zh-CN" dirty="0"/>
              <a:t>Variational 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Welling, 2013, Rezende et al., 2014]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生成对抗网络（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[Goodfellow et al., 2014]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br>
              <a:rPr lang="en-US" altLang="zh-CN" dirty="0"/>
            </a:br>
            <a:r>
              <a:rPr lang="en-US" altLang="zh-CN" dirty="0"/>
              <a:t>Variational 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含隐变量的概率图模型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生成数据</a:t>
            </a:r>
            <a:r>
              <a:rPr lang="en-US" altLang="zh-CN" dirty="0"/>
              <a:t>x</a:t>
            </a:r>
            <a:r>
              <a:rPr lang="zh-CN" altLang="en-US" dirty="0"/>
              <a:t>的过程可以分为两步进行：</a:t>
            </a:r>
            <a:endParaRPr lang="en-US" altLang="zh-CN" dirty="0"/>
          </a:p>
          <a:p>
            <a:pPr lvl="1"/>
            <a:r>
              <a:rPr lang="zh-CN" altLang="en-US" dirty="0"/>
              <a:t>根据隐变量的先验分布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采样得到样本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根据条件分布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采样得到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概率生成模型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2860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9.6|33.9|10.6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9.1|0.7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0.8|6.2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7.4|10.5|0.9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7|0.4|0.5|0.4|0.5|4|0.5|0.6|22.7|19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5.9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8.7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9|5.6|14.2|27.5|0.7|0.5|0.5|0.2|10|1.5|1.3|1.8|0.4|0.5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5|1.1|8.3|0.6|0.6|0.4|1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8.6|28.4|3.7|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5B0570C2-D808-44B8-9D30-D8FBA77DA500}" vid="{9492FDFD-FB54-435F-94D4-EAEA72B47D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18045</TotalTime>
  <Words>1983</Words>
  <Application>Microsoft Office PowerPoint</Application>
  <PresentationFormat>宽屏</PresentationFormat>
  <Paragraphs>342</Paragraphs>
  <Slides>64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8" baseType="lpstr">
      <vt:lpstr>Lucida Grande</vt:lpstr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Times New Roman</vt:lpstr>
      <vt:lpstr>Wingdings</vt:lpstr>
      <vt:lpstr>Wingdings 3</vt:lpstr>
      <vt:lpstr>my</vt:lpstr>
      <vt:lpstr>深度生成模型 Deep Generative Models</vt:lpstr>
      <vt:lpstr>参考</vt:lpstr>
      <vt:lpstr>生成模型 Generative Models</vt:lpstr>
      <vt:lpstr>机器学习的两种范式</vt:lpstr>
      <vt:lpstr>生成模型：一系列用于随机生成可观测数据的模型</vt:lpstr>
      <vt:lpstr>生成数据的另一种思路</vt:lpstr>
      <vt:lpstr>深度生成模型</vt:lpstr>
      <vt:lpstr>变分自编码器 Variational Autoencoder，VAE</vt:lpstr>
      <vt:lpstr>概率生成模型</vt:lpstr>
      <vt:lpstr>EM算法回顾</vt:lpstr>
      <vt:lpstr>变分自编码器(VAE)</vt:lpstr>
      <vt:lpstr>变分自编码器</vt:lpstr>
      <vt:lpstr>推断网络</vt:lpstr>
      <vt:lpstr>生成网络</vt:lpstr>
      <vt:lpstr>模型汇总</vt:lpstr>
      <vt:lpstr>再参数化</vt:lpstr>
      <vt:lpstr>变分自编码器的训练过程</vt:lpstr>
      <vt:lpstr>变分自编码器学习到的隐变量流形</vt:lpstr>
      <vt:lpstr>生成对抗网络 Generative Adversarial Network（GAN）</vt:lpstr>
      <vt:lpstr>显式密度模型和隐式密度模型</vt:lpstr>
      <vt:lpstr>生成网络</vt:lpstr>
      <vt:lpstr>生成网络示例</vt:lpstr>
      <vt:lpstr>判别网络</vt:lpstr>
      <vt:lpstr>MinMax Game</vt:lpstr>
      <vt:lpstr>对抗过程</vt:lpstr>
      <vt:lpstr>MinMax Game</vt:lpstr>
      <vt:lpstr>训练过程</vt:lpstr>
      <vt:lpstr>Anime Face Generation</vt:lpstr>
      <vt:lpstr>Anime Face Generation</vt:lpstr>
      <vt:lpstr>Anime Face Generation</vt:lpstr>
      <vt:lpstr>一个具体的模型：DCGANs</vt:lpstr>
      <vt:lpstr>DCGANs</vt:lpstr>
      <vt:lpstr>模型分析</vt:lpstr>
      <vt:lpstr>数据分布</vt:lpstr>
      <vt:lpstr>模型分析</vt:lpstr>
      <vt:lpstr>不稳定性：生成网络的梯度消失</vt:lpstr>
      <vt:lpstr>模型坍塌：生成网络的“错误”目标</vt:lpstr>
      <vt:lpstr>前向和逆向KL散度</vt:lpstr>
      <vt:lpstr>前向和逆向KL散度</vt:lpstr>
      <vt:lpstr>改进</vt:lpstr>
      <vt:lpstr>Least Square GAN (LSGAN)</vt:lpstr>
      <vt:lpstr>f-GAN</vt:lpstr>
      <vt:lpstr>f-GAN</vt:lpstr>
      <vt:lpstr>Wasserstein GAN</vt:lpstr>
      <vt:lpstr>Wasserstein距离</vt:lpstr>
      <vt:lpstr>Wasserstein距离</vt:lpstr>
      <vt:lpstr>Kantorovich- Rubinstein 对偶定理</vt:lpstr>
      <vt:lpstr>Lipschitz连续函数</vt:lpstr>
      <vt:lpstr>Wasserstein GAN</vt:lpstr>
      <vt:lpstr>梯度问题</vt:lpstr>
      <vt:lpstr>PowerPoint 演示文稿</vt:lpstr>
      <vt:lpstr>PowerPoint 演示文稿</vt:lpstr>
      <vt:lpstr>PowerPoint 演示文稿</vt:lpstr>
      <vt:lpstr>GAN的扩展</vt:lpstr>
      <vt:lpstr>条件生成</vt:lpstr>
      <vt:lpstr>条件生成</vt:lpstr>
      <vt:lpstr>Conditional GAN</vt:lpstr>
      <vt:lpstr>PowerPoint 演示文稿</vt:lpstr>
      <vt:lpstr>InfoGAN</vt:lpstr>
      <vt:lpstr>PowerPoint 演示文稿</vt:lpstr>
      <vt:lpstr>PowerPoint 演示文稿</vt:lpstr>
      <vt:lpstr>AC-GAN</vt:lpstr>
      <vt:lpstr>BiGAN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Windows 用户</cp:lastModifiedBy>
  <cp:revision>1920</cp:revision>
  <dcterms:created xsi:type="dcterms:W3CDTF">2009-03-19T21:17:53Z</dcterms:created>
  <dcterms:modified xsi:type="dcterms:W3CDTF">2020-05-31T19:27:30Z</dcterms:modified>
</cp:coreProperties>
</file>